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5"/>
  </p:notesMasterIdLst>
  <p:sldIdLst>
    <p:sldId id="256" r:id="rId2"/>
    <p:sldId id="258" r:id="rId3"/>
    <p:sldId id="259" r:id="rId4"/>
    <p:sldId id="347" r:id="rId5"/>
    <p:sldId id="262" r:id="rId6"/>
    <p:sldId id="346" r:id="rId7"/>
    <p:sldId id="349" r:id="rId8"/>
    <p:sldId id="280" r:id="rId9"/>
    <p:sldId id="305" r:id="rId10"/>
    <p:sldId id="269" r:id="rId11"/>
    <p:sldId id="260" r:id="rId12"/>
    <p:sldId id="274" r:id="rId13"/>
    <p:sldId id="345" r:id="rId14"/>
    <p:sldId id="314" r:id="rId15"/>
    <p:sldId id="264" r:id="rId16"/>
    <p:sldId id="306" r:id="rId17"/>
    <p:sldId id="268" r:id="rId18"/>
    <p:sldId id="282" r:id="rId19"/>
    <p:sldId id="317" r:id="rId20"/>
    <p:sldId id="318" r:id="rId21"/>
    <p:sldId id="275" r:id="rId22"/>
    <p:sldId id="320" r:id="rId23"/>
    <p:sldId id="322" r:id="rId24"/>
    <p:sldId id="323" r:id="rId25"/>
    <p:sldId id="325" r:id="rId26"/>
    <p:sldId id="327" r:id="rId27"/>
    <p:sldId id="307" r:id="rId28"/>
    <p:sldId id="332" r:id="rId29"/>
    <p:sldId id="326" r:id="rId30"/>
    <p:sldId id="328" r:id="rId31"/>
    <p:sldId id="329" r:id="rId32"/>
    <p:sldId id="273" r:id="rId33"/>
    <p:sldId id="331" r:id="rId34"/>
    <p:sldId id="335" r:id="rId35"/>
    <p:sldId id="316" r:id="rId36"/>
    <p:sldId id="336" r:id="rId37"/>
    <p:sldId id="309" r:id="rId38"/>
    <p:sldId id="338" r:id="rId39"/>
    <p:sldId id="340" r:id="rId40"/>
    <p:sldId id="341" r:id="rId41"/>
    <p:sldId id="308" r:id="rId42"/>
    <p:sldId id="342" r:id="rId43"/>
    <p:sldId id="266" r:id="rId4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6"/>
    </p:embeddedFont>
    <p:embeddedFont>
      <p:font typeface="Figtree Black" panose="020B0604020202020204" charset="0"/>
      <p:bold r:id="rId47"/>
      <p:boldItalic r:id="rId48"/>
    </p:embeddedFont>
    <p:embeddedFont>
      <p:font typeface="Hanken Grotesk" panose="020B0604020202020204" charset="0"/>
      <p:regular r:id="rId49"/>
      <p:bold r:id="rId50"/>
      <p:italic r:id="rId51"/>
      <p:boldItalic r:id="rId52"/>
    </p:embeddedFont>
    <p:embeddedFont>
      <p:font typeface="Lato" panose="020F0502020204030203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72B834E-6746-46BA-9E6A-07170861ADAA}">
          <p14:sldIdLst>
            <p14:sldId id="256"/>
            <p14:sldId id="258"/>
            <p14:sldId id="259"/>
            <p14:sldId id="347"/>
            <p14:sldId id="262"/>
            <p14:sldId id="346"/>
            <p14:sldId id="349"/>
            <p14:sldId id="280"/>
            <p14:sldId id="305"/>
            <p14:sldId id="269"/>
            <p14:sldId id="260"/>
            <p14:sldId id="274"/>
            <p14:sldId id="345"/>
            <p14:sldId id="314"/>
            <p14:sldId id="264"/>
            <p14:sldId id="306"/>
            <p14:sldId id="268"/>
            <p14:sldId id="282"/>
            <p14:sldId id="317"/>
            <p14:sldId id="318"/>
            <p14:sldId id="275"/>
            <p14:sldId id="320"/>
            <p14:sldId id="322"/>
            <p14:sldId id="323"/>
            <p14:sldId id="325"/>
            <p14:sldId id="327"/>
            <p14:sldId id="307"/>
            <p14:sldId id="332"/>
            <p14:sldId id="326"/>
            <p14:sldId id="328"/>
            <p14:sldId id="329"/>
            <p14:sldId id="273"/>
            <p14:sldId id="331"/>
            <p14:sldId id="335"/>
            <p14:sldId id="316"/>
            <p14:sldId id="336"/>
            <p14:sldId id="309"/>
            <p14:sldId id="338"/>
            <p14:sldId id="340"/>
            <p14:sldId id="341"/>
            <p14:sldId id="308"/>
            <p14:sldId id="342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CC99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7F14C6-E86B-4D75-819E-9CEC81AAA840}">
  <a:tblStyle styleId="{757F14C6-E86B-4D75-819E-9CEC81AAA8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06" autoAdjust="0"/>
  </p:normalViewPr>
  <p:slideViewPr>
    <p:cSldViewPr snapToGrid="0">
      <p:cViewPr varScale="1">
        <p:scale>
          <a:sx n="86" d="100"/>
          <a:sy n="86" d="100"/>
        </p:scale>
        <p:origin x="192" y="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30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768ca7ef4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768ca7ef4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dd46dd1d67_2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dd46dd1d67_2_10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169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dd46dd1d67_2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dd46dd1d67_2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5397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dd46dd1d67_2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7" name="Google Shape;837;g1dd46dd1d67_2_1016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GB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37" name="Google Shape;837;g1dd46dd1d67_2_1016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i="0">
                    <a:latin typeface="Cambria Math" panose="02040503050406030204" pitchFamily="18" charset="0"/>
                  </a:rPr>
                  <a:t>"Type equation here."</a:t>
                </a:r>
                <a:endParaRPr dirty="0"/>
              </a:p>
            </p:txBody>
          </p:sp>
        </mc:Fallback>
      </mc:AlternateContent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dd46dd1d67_2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7" name="Google Shape;837;g1dd46dd1d67_2_1016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GB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37" name="Google Shape;837;g1dd46dd1d67_2_1016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i="0">
                    <a:latin typeface="Cambria Math" panose="02040503050406030204" pitchFamily="18" charset="0"/>
                  </a:rPr>
                  <a:t>"Type equation here."</a:t>
                </a:r>
                <a:endParaRPr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2390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dd46dd1d67_2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7" name="Google Shape;837;g1dd46dd1d67_2_1016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GB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837" name="Google Shape;837;g1dd46dd1d67_2_1016:notes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i="0">
                    <a:latin typeface="Cambria Math" panose="02040503050406030204" pitchFamily="18" charset="0"/>
                  </a:rPr>
                  <a:t>"Type equation here."</a:t>
                </a:r>
                <a:endParaRPr dirty="0"/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260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85669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6403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768bdccc6f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768bdccc6f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8690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ed9256fe6f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ed9256fe6f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323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5921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33f6155f6d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33f6155f6d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10910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1695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95017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340135a08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340135a08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2815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161ca7da69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161ca7da69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dd46dd1d67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dd46dd1d67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161ca7da69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161ca7da69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036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33f6155f6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33f6155f6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-2125550" y="301862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" name="Google Shape;115;p14"/>
          <p:cNvGrpSpPr/>
          <p:nvPr/>
        </p:nvGrpSpPr>
        <p:grpSpPr>
          <a:xfrm>
            <a:off x="727425" y="-29250"/>
            <a:ext cx="8550550" cy="4637825"/>
            <a:chOff x="727425" y="-29250"/>
            <a:chExt cx="8550550" cy="4637825"/>
          </a:xfrm>
        </p:grpSpPr>
        <p:sp>
          <p:nvSpPr>
            <p:cNvPr id="116" name="Google Shape;116;p14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7" name="Google Shape;117;p14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14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9" name="Google Shape;119;p14"/>
          <p:cNvSpPr txBox="1">
            <a:spLocks noGrp="1"/>
          </p:cNvSpPr>
          <p:nvPr>
            <p:ph type="title"/>
          </p:nvPr>
        </p:nvSpPr>
        <p:spPr>
          <a:xfrm>
            <a:off x="2212125" y="2464650"/>
            <a:ext cx="59139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"/>
          </p:nvPr>
        </p:nvSpPr>
        <p:spPr>
          <a:xfrm>
            <a:off x="2212125" y="838350"/>
            <a:ext cx="5913900" cy="16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35528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" name="Google Shape;123;p15"/>
          <p:cNvGrpSpPr/>
          <p:nvPr/>
        </p:nvGrpSpPr>
        <p:grpSpPr>
          <a:xfrm>
            <a:off x="-50475" y="232800"/>
            <a:ext cx="8961675" cy="4684500"/>
            <a:chOff x="-50475" y="232800"/>
            <a:chExt cx="8961675" cy="4684500"/>
          </a:xfrm>
        </p:grpSpPr>
        <p:sp>
          <p:nvSpPr>
            <p:cNvPr id="124" name="Google Shape;124;p1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25" name="Google Shape;125;p15"/>
            <p:cNvCxnSpPr/>
            <p:nvPr/>
          </p:nvCxnSpPr>
          <p:spPr>
            <a:xfrm rot="10800000">
              <a:off x="-50475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720000" y="1203900"/>
            <a:ext cx="3198300" cy="15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subTitle" idx="1"/>
          </p:nvPr>
        </p:nvSpPr>
        <p:spPr>
          <a:xfrm>
            <a:off x="720000" y="2706062"/>
            <a:ext cx="3198300" cy="14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>
            <a:spLocks noGrp="1"/>
          </p:cNvSpPr>
          <p:nvPr>
            <p:ph type="pic" idx="2"/>
          </p:nvPr>
        </p:nvSpPr>
        <p:spPr>
          <a:xfrm>
            <a:off x="4494050" y="0"/>
            <a:ext cx="4650000" cy="5143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/>
          <p:nvPr/>
        </p:nvSpPr>
        <p:spPr>
          <a:xfrm>
            <a:off x="-923000" y="-945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1" name="Google Shape;131;p16"/>
          <p:cNvGrpSpPr/>
          <p:nvPr/>
        </p:nvGrpSpPr>
        <p:grpSpPr>
          <a:xfrm>
            <a:off x="-19050" y="232800"/>
            <a:ext cx="9176275" cy="4684500"/>
            <a:chOff x="-19050" y="232800"/>
            <a:chExt cx="9176275" cy="4684500"/>
          </a:xfrm>
        </p:grpSpPr>
        <p:sp>
          <p:nvSpPr>
            <p:cNvPr id="132" name="Google Shape;132;p1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3" name="Google Shape;133;p1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4" name="Google Shape;134;p16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5" name="Google Shape;135;p16"/>
          <p:cNvSpPr txBox="1">
            <a:spLocks noGrp="1"/>
          </p:cNvSpPr>
          <p:nvPr>
            <p:ph type="title"/>
          </p:nvPr>
        </p:nvSpPr>
        <p:spPr>
          <a:xfrm>
            <a:off x="878875" y="1533125"/>
            <a:ext cx="3024900" cy="6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6"/>
          <p:cNvSpPr txBox="1">
            <a:spLocks noGrp="1"/>
          </p:cNvSpPr>
          <p:nvPr>
            <p:ph type="subTitle" idx="1"/>
          </p:nvPr>
        </p:nvSpPr>
        <p:spPr>
          <a:xfrm>
            <a:off x="878875" y="2175300"/>
            <a:ext cx="30249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0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" name="Google Shape;139;p17"/>
          <p:cNvGrpSpPr/>
          <p:nvPr/>
        </p:nvGrpSpPr>
        <p:grpSpPr>
          <a:xfrm>
            <a:off x="232200" y="232800"/>
            <a:ext cx="8937900" cy="4932875"/>
            <a:chOff x="232200" y="232800"/>
            <a:chExt cx="8937900" cy="4932875"/>
          </a:xfrm>
        </p:grpSpPr>
        <p:sp>
          <p:nvSpPr>
            <p:cNvPr id="140" name="Google Shape;140;p1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1" name="Google Shape;141;p17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17"/>
            <p:cNvCxnSpPr/>
            <p:nvPr/>
          </p:nvCxnSpPr>
          <p:spPr>
            <a:xfrm>
              <a:off x="233525" y="4913075"/>
              <a:ext cx="0" cy="252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3" name="Google Shape;143;p17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subTitle" idx="1"/>
          </p:nvPr>
        </p:nvSpPr>
        <p:spPr>
          <a:xfrm>
            <a:off x="713250" y="1017725"/>
            <a:ext cx="7717500" cy="8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0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/>
          <p:nvPr/>
        </p:nvSpPr>
        <p:spPr>
          <a:xfrm>
            <a:off x="7069475" y="3282725"/>
            <a:ext cx="3701700" cy="3701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7" name="Google Shape;147;p18"/>
          <p:cNvGrpSpPr/>
          <p:nvPr/>
        </p:nvGrpSpPr>
        <p:grpSpPr>
          <a:xfrm>
            <a:off x="-19050" y="232800"/>
            <a:ext cx="8930250" cy="5117250"/>
            <a:chOff x="-19050" y="232800"/>
            <a:chExt cx="8930250" cy="5117250"/>
          </a:xfrm>
        </p:grpSpPr>
        <p:sp>
          <p:nvSpPr>
            <p:cNvPr id="148" name="Google Shape;148;p1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9" name="Google Shape;149;p18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8"/>
            <p:cNvCxnSpPr/>
            <p:nvPr/>
          </p:nvCxnSpPr>
          <p:spPr>
            <a:xfrm rot="10800000">
              <a:off x="8911200" y="4917150"/>
              <a:ext cx="0" cy="43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1" name="Google Shape;151;p18"/>
          <p:cNvSpPr txBox="1">
            <a:spLocks noGrp="1"/>
          </p:cNvSpPr>
          <p:nvPr>
            <p:ph type="title"/>
          </p:nvPr>
        </p:nvSpPr>
        <p:spPr>
          <a:xfrm>
            <a:off x="72232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subTitle" idx="1"/>
          </p:nvPr>
        </p:nvSpPr>
        <p:spPr>
          <a:xfrm>
            <a:off x="713175" y="1421525"/>
            <a:ext cx="5945400" cy="260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19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156" name="Google Shape;156;p1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7" name="Google Shape;157;p19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8" name="Google Shape;158;p19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9" name="Google Shape;15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subTitle" idx="1"/>
          </p:nvPr>
        </p:nvSpPr>
        <p:spPr>
          <a:xfrm>
            <a:off x="977801" y="2514225"/>
            <a:ext cx="2242500" cy="9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ubTitle" idx="2"/>
          </p:nvPr>
        </p:nvSpPr>
        <p:spPr>
          <a:xfrm>
            <a:off x="3450748" y="2514225"/>
            <a:ext cx="2242500" cy="9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ubTitle" idx="3"/>
          </p:nvPr>
        </p:nvSpPr>
        <p:spPr>
          <a:xfrm>
            <a:off x="5923698" y="2514225"/>
            <a:ext cx="2242500" cy="9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subTitle" idx="4"/>
          </p:nvPr>
        </p:nvSpPr>
        <p:spPr>
          <a:xfrm>
            <a:off x="977803" y="2285625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ubTitle" idx="5"/>
          </p:nvPr>
        </p:nvSpPr>
        <p:spPr>
          <a:xfrm>
            <a:off x="3450747" y="2285625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65" name="Google Shape;165;p19"/>
          <p:cNvSpPr txBox="1">
            <a:spLocks noGrp="1"/>
          </p:cNvSpPr>
          <p:nvPr>
            <p:ph type="subTitle" idx="6"/>
          </p:nvPr>
        </p:nvSpPr>
        <p:spPr>
          <a:xfrm>
            <a:off x="5923697" y="2285625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-725" y="1466925"/>
            <a:ext cx="939900" cy="2326875"/>
            <a:chOff x="-725" y="1466925"/>
            <a:chExt cx="939900" cy="2326875"/>
          </a:xfrm>
        </p:grpSpPr>
        <p:cxnSp>
          <p:nvCxnSpPr>
            <p:cNvPr id="169" name="Google Shape;169;p20"/>
            <p:cNvCxnSpPr/>
            <p:nvPr/>
          </p:nvCxnSpPr>
          <p:spPr>
            <a:xfrm>
              <a:off x="-725" y="1466925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20"/>
            <p:cNvCxnSpPr/>
            <p:nvPr/>
          </p:nvCxnSpPr>
          <p:spPr>
            <a:xfrm>
              <a:off x="-725" y="266845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20"/>
            <p:cNvCxnSpPr/>
            <p:nvPr/>
          </p:nvCxnSpPr>
          <p:spPr>
            <a:xfrm>
              <a:off x="-725" y="3793800"/>
              <a:ext cx="939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72" name="Google Shape;172;p20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173" name="Google Shape;173;p2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4" name="Google Shape;174;p20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5" name="Google Shape;175;p20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ubTitle" idx="1"/>
          </p:nvPr>
        </p:nvSpPr>
        <p:spPr>
          <a:xfrm>
            <a:off x="1731050" y="1640570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2"/>
          </p:nvPr>
        </p:nvSpPr>
        <p:spPr>
          <a:xfrm>
            <a:off x="1731050" y="280036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ubTitle" idx="3"/>
          </p:nvPr>
        </p:nvSpPr>
        <p:spPr>
          <a:xfrm>
            <a:off x="1731050" y="395745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0"/>
          <p:cNvSpPr txBox="1">
            <a:spLocks noGrp="1"/>
          </p:cNvSpPr>
          <p:nvPr>
            <p:ph type="subTitle" idx="4"/>
          </p:nvPr>
        </p:nvSpPr>
        <p:spPr>
          <a:xfrm>
            <a:off x="1731050" y="1241275"/>
            <a:ext cx="6613200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subTitle" idx="5"/>
          </p:nvPr>
        </p:nvSpPr>
        <p:spPr>
          <a:xfrm>
            <a:off x="1731050" y="2395400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subTitle" idx="6"/>
          </p:nvPr>
        </p:nvSpPr>
        <p:spPr>
          <a:xfrm>
            <a:off x="1731050" y="3546826"/>
            <a:ext cx="6613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5" name="Google Shape;185;p21"/>
          <p:cNvGrpSpPr/>
          <p:nvPr/>
        </p:nvGrpSpPr>
        <p:grpSpPr>
          <a:xfrm>
            <a:off x="232200" y="-60100"/>
            <a:ext cx="9070200" cy="4977400"/>
            <a:chOff x="232200" y="-60100"/>
            <a:chExt cx="9070200" cy="4977400"/>
          </a:xfrm>
        </p:grpSpPr>
        <p:sp>
          <p:nvSpPr>
            <p:cNvPr id="186" name="Google Shape;186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7" name="Google Shape;187;p21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21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1"/>
          </p:nvPr>
        </p:nvSpPr>
        <p:spPr>
          <a:xfrm>
            <a:off x="2032350" y="1565625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ubTitle" idx="2"/>
          </p:nvPr>
        </p:nvSpPr>
        <p:spPr>
          <a:xfrm>
            <a:off x="2641957" y="2723563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3"/>
          </p:nvPr>
        </p:nvSpPr>
        <p:spPr>
          <a:xfrm>
            <a:off x="3251557" y="3881500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1"/>
          <p:cNvSpPr txBox="1">
            <a:spLocks noGrp="1"/>
          </p:cNvSpPr>
          <p:nvPr>
            <p:ph type="subTitle" idx="4"/>
          </p:nvPr>
        </p:nvSpPr>
        <p:spPr>
          <a:xfrm>
            <a:off x="2032350" y="125362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5"/>
          </p:nvPr>
        </p:nvSpPr>
        <p:spPr>
          <a:xfrm>
            <a:off x="2641950" y="241227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ubTitle" idx="6"/>
          </p:nvPr>
        </p:nvSpPr>
        <p:spPr>
          <a:xfrm>
            <a:off x="3251550" y="3570925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" name="Google Shape;198;p22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199" name="Google Shape;199;p2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0" name="Google Shape;200;p22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22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2" name="Google Shape;202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2"/>
          <p:cNvSpPr txBox="1">
            <a:spLocks noGrp="1"/>
          </p:cNvSpPr>
          <p:nvPr>
            <p:ph type="subTitle" idx="1"/>
          </p:nvPr>
        </p:nvSpPr>
        <p:spPr>
          <a:xfrm>
            <a:off x="1762571" y="1752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ubTitle" idx="2"/>
          </p:nvPr>
        </p:nvSpPr>
        <p:spPr>
          <a:xfrm>
            <a:off x="5132667" y="1752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2"/>
          <p:cNvSpPr txBox="1">
            <a:spLocks noGrp="1"/>
          </p:cNvSpPr>
          <p:nvPr>
            <p:ph type="subTitle" idx="3"/>
          </p:nvPr>
        </p:nvSpPr>
        <p:spPr>
          <a:xfrm>
            <a:off x="1762571" y="3336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subTitle" idx="4"/>
          </p:nvPr>
        </p:nvSpPr>
        <p:spPr>
          <a:xfrm>
            <a:off x="5132667" y="3336725"/>
            <a:ext cx="2687400" cy="9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2"/>
          <p:cNvSpPr txBox="1">
            <a:spLocks noGrp="1"/>
          </p:cNvSpPr>
          <p:nvPr>
            <p:ph type="subTitle" idx="5"/>
          </p:nvPr>
        </p:nvSpPr>
        <p:spPr>
          <a:xfrm>
            <a:off x="1762571" y="1524200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08" name="Google Shape;208;p22"/>
          <p:cNvSpPr txBox="1">
            <a:spLocks noGrp="1"/>
          </p:cNvSpPr>
          <p:nvPr>
            <p:ph type="subTitle" idx="6"/>
          </p:nvPr>
        </p:nvSpPr>
        <p:spPr>
          <a:xfrm>
            <a:off x="5132667" y="1524200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subTitle" idx="7"/>
          </p:nvPr>
        </p:nvSpPr>
        <p:spPr>
          <a:xfrm>
            <a:off x="1762571" y="3091838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8"/>
          </p:nvPr>
        </p:nvSpPr>
        <p:spPr>
          <a:xfrm>
            <a:off x="5132667" y="3091838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25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46" name="Google Shape;246;p2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7" name="Google Shape;247;p25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5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9" name="Google Shape;249;p25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-19050" y="232800"/>
            <a:ext cx="8930250" cy="5027400"/>
            <a:chOff x="-19050" y="232800"/>
            <a:chExt cx="8930250" cy="5027400"/>
          </a:xfrm>
        </p:grpSpPr>
        <p:sp>
          <p:nvSpPr>
            <p:cNvPr id="28" name="Google Shape;28;p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" name="Google Shape;29;p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4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-77100" y="232800"/>
            <a:ext cx="8988300" cy="4964300"/>
            <a:chOff x="-77100" y="232800"/>
            <a:chExt cx="8988300" cy="4964300"/>
          </a:xfrm>
        </p:grpSpPr>
        <p:sp>
          <p:nvSpPr>
            <p:cNvPr id="36" name="Google Shape;3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" name="Google Shape;37;p5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" name="Google Shape;38;p5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4651268" y="1736553"/>
            <a:ext cx="37728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2"/>
          </p:nvPr>
        </p:nvSpPr>
        <p:spPr>
          <a:xfrm>
            <a:off x="720000" y="1736553"/>
            <a:ext cx="3772800" cy="27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3"/>
          </p:nvPr>
        </p:nvSpPr>
        <p:spPr>
          <a:xfrm>
            <a:off x="720000" y="1451250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4"/>
          </p:nvPr>
        </p:nvSpPr>
        <p:spPr>
          <a:xfrm>
            <a:off x="4651268" y="1451250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47" name="Google Shape;47;p6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48" name="Google Shape;48;p6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9" name="Google Shape;49;p6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1" name="Google Shape;51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2007375" y="277690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8"/>
          <p:cNvGrpSpPr/>
          <p:nvPr/>
        </p:nvGrpSpPr>
        <p:grpSpPr>
          <a:xfrm>
            <a:off x="-25" y="533550"/>
            <a:ext cx="9270975" cy="4075025"/>
            <a:chOff x="-25" y="533550"/>
            <a:chExt cx="9270975" cy="4075025"/>
          </a:xfrm>
        </p:grpSpPr>
        <p:sp>
          <p:nvSpPr>
            <p:cNvPr id="64" name="Google Shape;64;p8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65" name="Google Shape;65;p8"/>
            <p:cNvCxnSpPr/>
            <p:nvPr/>
          </p:nvCxnSpPr>
          <p:spPr>
            <a:xfrm rot="10800000">
              <a:off x="8430950" y="533550"/>
              <a:ext cx="8400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" name="Google Shape;66;p8"/>
            <p:cNvCxnSpPr/>
            <p:nvPr/>
          </p:nvCxnSpPr>
          <p:spPr>
            <a:xfrm rot="10800000">
              <a:off x="-25" y="4608575"/>
              <a:ext cx="7407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1644450" y="1733400"/>
            <a:ext cx="5855100" cy="7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342297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" name="Google Shape;81;p11"/>
          <p:cNvGrpSpPr/>
          <p:nvPr/>
        </p:nvGrpSpPr>
        <p:grpSpPr>
          <a:xfrm>
            <a:off x="727425" y="-382650"/>
            <a:ext cx="7703400" cy="5907300"/>
            <a:chOff x="727425" y="-382650"/>
            <a:chExt cx="7703400" cy="5907300"/>
          </a:xfrm>
        </p:grpSpPr>
        <p:sp>
          <p:nvSpPr>
            <p:cNvPr id="82" name="Google Shape;82;p11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" name="Google Shape;83;p11"/>
            <p:cNvCxnSpPr/>
            <p:nvPr/>
          </p:nvCxnSpPr>
          <p:spPr>
            <a:xfrm>
              <a:off x="727425" y="46084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11"/>
            <p:cNvCxnSpPr/>
            <p:nvPr/>
          </p:nvCxnSpPr>
          <p:spPr>
            <a:xfrm>
              <a:off x="8430775" y="-382650"/>
              <a:ext cx="0" cy="9162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5" name="Google Shape;85;p11"/>
          <p:cNvSpPr txBox="1">
            <a:spLocks noGrp="1"/>
          </p:cNvSpPr>
          <p:nvPr>
            <p:ph type="title" hasCustomPrompt="1"/>
          </p:nvPr>
        </p:nvSpPr>
        <p:spPr>
          <a:xfrm>
            <a:off x="2603050" y="1856113"/>
            <a:ext cx="5827800" cy="1024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9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>
            <a:spLocks noGrp="1"/>
          </p:cNvSpPr>
          <p:nvPr>
            <p:ph type="subTitle" idx="1"/>
          </p:nvPr>
        </p:nvSpPr>
        <p:spPr>
          <a:xfrm>
            <a:off x="2603050" y="2880588"/>
            <a:ext cx="58278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1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91" name="Google Shape;91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5" hasCustomPrompt="1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6" hasCustomPrompt="1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7" hasCustomPrompt="1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8" hasCustomPrompt="1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13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4" hasCustomPrompt="1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5" hasCustomPrompt="1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16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7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9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21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71" r:id="rId19"/>
    <p:sldLayoutId id="2147483674" r:id="rId20"/>
    <p:sldLayoutId id="2147483675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webp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ctrTitle"/>
          </p:nvPr>
        </p:nvSpPr>
        <p:spPr>
          <a:xfrm>
            <a:off x="1087125" y="2055989"/>
            <a:ext cx="5897400" cy="17820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GB" dirty="0"/>
            </a:br>
            <a:r>
              <a:rPr lang="en-GB" dirty="0"/>
              <a:t>Modelling, Control, and Experimental Validation of a Ball and Plate System</a:t>
            </a:r>
            <a:endParaRPr dirty="0"/>
          </a:p>
        </p:txBody>
      </p:sp>
      <p:sp>
        <p:nvSpPr>
          <p:cNvPr id="290" name="Google Shape;290;p33"/>
          <p:cNvSpPr txBox="1">
            <a:spLocks noGrp="1"/>
          </p:cNvSpPr>
          <p:nvPr>
            <p:ph type="subTitle" idx="1"/>
          </p:nvPr>
        </p:nvSpPr>
        <p:spPr>
          <a:xfrm>
            <a:off x="1087125" y="3750136"/>
            <a:ext cx="3210594" cy="6043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Hanken Grotesk"/>
                <a:ea typeface="Hanken Grotesk"/>
                <a:cs typeface="Hanken Grotesk"/>
                <a:sym typeface="Hanken Grotesk"/>
              </a:rPr>
              <a:t>Prepared by:     Mohammed S. Baayou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Hanken Grotesk"/>
                <a:ea typeface="Hanken Grotesk"/>
                <a:cs typeface="Hanken Grotesk"/>
                <a:sym typeface="Hanken Grotesk"/>
              </a:rPr>
              <a:t>Supervised by:  </a:t>
            </a:r>
            <a:r>
              <a:rPr lang="en-GB" dirty="0" err="1">
                <a:latin typeface="Hanken Grotesk"/>
                <a:ea typeface="Hanken Grotesk"/>
                <a:cs typeface="Hanken Grotesk"/>
                <a:sym typeface="Hanken Grotesk"/>
              </a:rPr>
              <a:t>Dr.</a:t>
            </a:r>
            <a:r>
              <a:rPr lang="en-GB" dirty="0">
                <a:latin typeface="Hanken Grotesk"/>
                <a:ea typeface="Hanken Grotesk"/>
                <a:cs typeface="Hanken Grotesk"/>
                <a:sym typeface="Hanken Grotesk"/>
              </a:rPr>
              <a:t> Ali S. </a:t>
            </a:r>
            <a:r>
              <a:rPr lang="en-GB" dirty="0" err="1">
                <a:latin typeface="Hanken Grotesk"/>
                <a:ea typeface="Hanken Grotesk"/>
                <a:cs typeface="Hanken Grotesk"/>
                <a:sym typeface="Hanken Grotesk"/>
              </a:rPr>
              <a:t>ElMelhi</a:t>
            </a:r>
            <a:endParaRPr dirty="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2776F2-9FA1-4EEE-A780-88B8D56EA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125" y="587293"/>
            <a:ext cx="1361638" cy="1505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201AD4-DB00-432F-991E-739B3B989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2422" y="840712"/>
            <a:ext cx="1083281" cy="11278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Plant selection based on degree of freedom</a:t>
            </a:r>
            <a:endParaRPr dirty="0"/>
          </a:p>
        </p:txBody>
      </p:sp>
      <p:sp>
        <p:nvSpPr>
          <p:cNvPr id="509" name="Google Shape;509;p46"/>
          <p:cNvSpPr txBox="1">
            <a:spLocks noGrp="1"/>
          </p:cNvSpPr>
          <p:nvPr>
            <p:ph type="subTitle" idx="4"/>
          </p:nvPr>
        </p:nvSpPr>
        <p:spPr>
          <a:xfrm>
            <a:off x="997139" y="3326175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DOF</a:t>
            </a:r>
            <a:endParaRPr dirty="0"/>
          </a:p>
        </p:txBody>
      </p:sp>
      <p:sp>
        <p:nvSpPr>
          <p:cNvPr id="510" name="Google Shape;510;p46"/>
          <p:cNvSpPr txBox="1">
            <a:spLocks noGrp="1"/>
          </p:cNvSpPr>
          <p:nvPr>
            <p:ph type="subTitle" idx="5"/>
          </p:nvPr>
        </p:nvSpPr>
        <p:spPr>
          <a:xfrm>
            <a:off x="3450747" y="3326175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 DOF</a:t>
            </a:r>
            <a:endParaRPr dirty="0"/>
          </a:p>
        </p:txBody>
      </p:sp>
      <p:sp>
        <p:nvSpPr>
          <p:cNvPr id="511" name="Google Shape;511;p46"/>
          <p:cNvSpPr txBox="1">
            <a:spLocks noGrp="1"/>
          </p:cNvSpPr>
          <p:nvPr>
            <p:ph type="subTitle" idx="6"/>
          </p:nvPr>
        </p:nvSpPr>
        <p:spPr>
          <a:xfrm>
            <a:off x="5923695" y="3326175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 DOF</a:t>
            </a:r>
            <a:endParaRPr dirty="0"/>
          </a:p>
        </p:txBody>
      </p:sp>
      <p:cxnSp>
        <p:nvCxnSpPr>
          <p:cNvPr id="536" name="Google Shape;536;p46"/>
          <p:cNvCxnSpPr>
            <a:cxnSpLocks/>
          </p:cNvCxnSpPr>
          <p:nvPr/>
        </p:nvCxnSpPr>
        <p:spPr>
          <a:xfrm>
            <a:off x="7044945" y="3905026"/>
            <a:ext cx="5" cy="129839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" name="Google Shape;537;p46"/>
          <p:cNvCxnSpPr>
            <a:cxnSpLocks/>
          </p:cNvCxnSpPr>
          <p:nvPr/>
        </p:nvCxnSpPr>
        <p:spPr>
          <a:xfrm>
            <a:off x="4571998" y="3905026"/>
            <a:ext cx="0" cy="129839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8" name="Google Shape;538;p46"/>
          <p:cNvCxnSpPr>
            <a:cxnSpLocks/>
          </p:cNvCxnSpPr>
          <p:nvPr/>
        </p:nvCxnSpPr>
        <p:spPr>
          <a:xfrm>
            <a:off x="2099051" y="3905026"/>
            <a:ext cx="0" cy="129839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FD0366F-9DD1-4587-8EAA-733045CC5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337" t="115" r="-1" b="15267"/>
          <a:stretch/>
        </p:blipFill>
        <p:spPr>
          <a:xfrm>
            <a:off x="6167293" y="1134358"/>
            <a:ext cx="1769889" cy="208524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63337DD-0610-4A99-B205-5FCE7A28E8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70" t="115" r="32666" b="15267"/>
          <a:stretch/>
        </p:blipFill>
        <p:spPr>
          <a:xfrm>
            <a:off x="3687052" y="1134358"/>
            <a:ext cx="1769889" cy="208524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578FF0C-D0B5-42A5-BA54-AC7190930F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6" t="115" r="64936" b="15267"/>
          <a:stretch/>
        </p:blipFill>
        <p:spPr>
          <a:xfrm>
            <a:off x="1141621" y="1134358"/>
            <a:ext cx="1914860" cy="20852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Mechanical design</a:t>
            </a:r>
            <a:endParaRPr dirty="0"/>
          </a:p>
        </p:txBody>
      </p:sp>
      <p:sp>
        <p:nvSpPr>
          <p:cNvPr id="337" name="Google Shape;337;p37"/>
          <p:cNvSpPr txBox="1">
            <a:spLocks noGrp="1"/>
          </p:cNvSpPr>
          <p:nvPr>
            <p:ph type="subTitle" idx="1"/>
          </p:nvPr>
        </p:nvSpPr>
        <p:spPr>
          <a:xfrm>
            <a:off x="1143924" y="1541545"/>
            <a:ext cx="3120649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linkage part between the actuator and the plate </a:t>
            </a:r>
            <a:endParaRPr dirty="0"/>
          </a:p>
        </p:txBody>
      </p:sp>
      <p:sp>
        <p:nvSpPr>
          <p:cNvPr id="338" name="Google Shape;338;p37"/>
          <p:cNvSpPr txBox="1">
            <a:spLocks noGrp="1"/>
          </p:cNvSpPr>
          <p:nvPr>
            <p:ph type="subTitle" idx="2"/>
          </p:nvPr>
        </p:nvSpPr>
        <p:spPr>
          <a:xfrm>
            <a:off x="1143924" y="2746133"/>
            <a:ext cx="301805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Transparent plastic flat platform in 200mm x 2mm dimension</a:t>
            </a:r>
            <a:endParaRPr dirty="0"/>
          </a:p>
        </p:txBody>
      </p:sp>
      <p:sp>
        <p:nvSpPr>
          <p:cNvPr id="339" name="Google Shape;339;p37"/>
          <p:cNvSpPr txBox="1">
            <a:spLocks noGrp="1"/>
          </p:cNvSpPr>
          <p:nvPr>
            <p:ph type="subTitle" idx="3"/>
          </p:nvPr>
        </p:nvSpPr>
        <p:spPr>
          <a:xfrm>
            <a:off x="1126352" y="3895223"/>
            <a:ext cx="2887178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Pivotal connection allowing the plate to move around two axis</a:t>
            </a:r>
            <a:endParaRPr dirty="0"/>
          </a:p>
        </p:txBody>
      </p:sp>
      <p:sp>
        <p:nvSpPr>
          <p:cNvPr id="340" name="Google Shape;340;p37"/>
          <p:cNvSpPr txBox="1">
            <a:spLocks noGrp="1"/>
          </p:cNvSpPr>
          <p:nvPr>
            <p:ph type="subTitle" idx="4"/>
          </p:nvPr>
        </p:nvSpPr>
        <p:spPr>
          <a:xfrm>
            <a:off x="1143924" y="1164775"/>
            <a:ext cx="2668828" cy="53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Linkage Rods</a:t>
            </a:r>
            <a:endParaRPr dirty="0"/>
          </a:p>
        </p:txBody>
      </p:sp>
      <p:sp>
        <p:nvSpPr>
          <p:cNvPr id="341" name="Google Shape;341;p37"/>
          <p:cNvSpPr txBox="1">
            <a:spLocks noGrp="1"/>
          </p:cNvSpPr>
          <p:nvPr>
            <p:ph type="subTitle" idx="5"/>
          </p:nvPr>
        </p:nvSpPr>
        <p:spPr>
          <a:xfrm>
            <a:off x="1143924" y="2382915"/>
            <a:ext cx="2887178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Plate</a:t>
            </a:r>
            <a:endParaRPr dirty="0"/>
          </a:p>
        </p:txBody>
      </p:sp>
      <p:sp>
        <p:nvSpPr>
          <p:cNvPr id="342" name="Google Shape;342;p37"/>
          <p:cNvSpPr txBox="1">
            <a:spLocks noGrp="1"/>
          </p:cNvSpPr>
          <p:nvPr>
            <p:ph type="subTitle" idx="6"/>
          </p:nvPr>
        </p:nvSpPr>
        <p:spPr>
          <a:xfrm>
            <a:off x="1126352" y="3496973"/>
            <a:ext cx="290475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Base and Universal Joint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DBEF6-F4CA-4C1B-8704-F7735BD10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188" y="737553"/>
            <a:ext cx="4298373" cy="2846730"/>
          </a:xfrm>
          <a:prstGeom prst="rect">
            <a:avLst/>
          </a:prstGeom>
        </p:spPr>
      </p:pic>
      <p:cxnSp>
        <p:nvCxnSpPr>
          <p:cNvPr id="40" name="Google Shape;538;p46">
            <a:extLst>
              <a:ext uri="{FF2B5EF4-FFF2-40B4-BE49-F238E27FC236}">
                <a16:creationId xmlns:a16="http://schemas.microsoft.com/office/drawing/2014/main" id="{A58CE07C-6920-4D9B-8090-066887775B0D}"/>
              </a:ext>
            </a:extLst>
          </p:cNvPr>
          <p:cNvCxnSpPr>
            <a:cxnSpLocks/>
          </p:cNvCxnSpPr>
          <p:nvPr/>
        </p:nvCxnSpPr>
        <p:spPr>
          <a:xfrm flipV="1">
            <a:off x="4568675" y="3798401"/>
            <a:ext cx="0" cy="1345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" name="Google Shape;342;p37">
            <a:extLst>
              <a:ext uri="{FF2B5EF4-FFF2-40B4-BE49-F238E27FC236}">
                <a16:creationId xmlns:a16="http://schemas.microsoft.com/office/drawing/2014/main" id="{29FFED11-73D1-40F3-BA78-3A7D02320346}"/>
              </a:ext>
            </a:extLst>
          </p:cNvPr>
          <p:cNvSpPr txBox="1">
            <a:spLocks/>
          </p:cNvSpPr>
          <p:nvPr/>
        </p:nvSpPr>
        <p:spPr>
          <a:xfrm>
            <a:off x="5166709" y="3496973"/>
            <a:ext cx="290475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19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marL="0" indent="0"/>
            <a:r>
              <a:rPr lang="en-GB" dirty="0"/>
              <a:t>Actuator holder</a:t>
            </a:r>
          </a:p>
        </p:txBody>
      </p:sp>
      <p:cxnSp>
        <p:nvCxnSpPr>
          <p:cNvPr id="46" name="Google Shape;538;p46">
            <a:extLst>
              <a:ext uri="{FF2B5EF4-FFF2-40B4-BE49-F238E27FC236}">
                <a16:creationId xmlns:a16="http://schemas.microsoft.com/office/drawing/2014/main" id="{17D31BB2-79A2-4E5B-8914-406C63AD7558}"/>
              </a:ext>
            </a:extLst>
          </p:cNvPr>
          <p:cNvCxnSpPr>
            <a:cxnSpLocks/>
          </p:cNvCxnSpPr>
          <p:nvPr/>
        </p:nvCxnSpPr>
        <p:spPr>
          <a:xfrm>
            <a:off x="4557915" y="3798401"/>
            <a:ext cx="59803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" name="Google Shape;339;p37">
            <a:extLst>
              <a:ext uri="{FF2B5EF4-FFF2-40B4-BE49-F238E27FC236}">
                <a16:creationId xmlns:a16="http://schemas.microsoft.com/office/drawing/2014/main" id="{287EA022-FC9A-4A37-9DBB-93F41ECE2734}"/>
              </a:ext>
            </a:extLst>
          </p:cNvPr>
          <p:cNvSpPr txBox="1">
            <a:spLocks/>
          </p:cNvSpPr>
          <p:nvPr/>
        </p:nvSpPr>
        <p:spPr>
          <a:xfrm>
            <a:off x="5149137" y="3895223"/>
            <a:ext cx="2887178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0" indent="0"/>
            <a:r>
              <a:rPr lang="en-GB" dirty="0"/>
              <a:t>A simple aluminium structure that holds the actuator in place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C87107D-33D6-4355-8356-71868E6DA03C}"/>
              </a:ext>
            </a:extLst>
          </p:cNvPr>
          <p:cNvSpPr/>
          <p:nvPr/>
        </p:nvSpPr>
        <p:spPr>
          <a:xfrm>
            <a:off x="767407" y="1298959"/>
            <a:ext cx="376517" cy="33409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784C593-D4E0-42D5-9705-A1A8EC647721}"/>
              </a:ext>
            </a:extLst>
          </p:cNvPr>
          <p:cNvSpPr/>
          <p:nvPr/>
        </p:nvSpPr>
        <p:spPr>
          <a:xfrm>
            <a:off x="767961" y="2491256"/>
            <a:ext cx="376517" cy="33409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88054AF-2BD5-49E5-80BB-E66CE8021E77}"/>
              </a:ext>
            </a:extLst>
          </p:cNvPr>
          <p:cNvSpPr/>
          <p:nvPr/>
        </p:nvSpPr>
        <p:spPr>
          <a:xfrm>
            <a:off x="726397" y="3621431"/>
            <a:ext cx="376517" cy="33409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85A160F-2223-4A58-8F10-4FC760AD1FBF}"/>
              </a:ext>
            </a:extLst>
          </p:cNvPr>
          <p:cNvSpPr/>
          <p:nvPr/>
        </p:nvSpPr>
        <p:spPr>
          <a:xfrm>
            <a:off x="4808646" y="3621431"/>
            <a:ext cx="376517" cy="334094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>
            <a:spLocks noGrp="1"/>
          </p:cNvSpPr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Electrical parts selection</a:t>
            </a:r>
            <a:endParaRPr dirty="0"/>
          </a:p>
        </p:txBody>
      </p:sp>
      <p:sp>
        <p:nvSpPr>
          <p:cNvPr id="620" name="Google Shape;620;p51"/>
          <p:cNvSpPr txBox="1"/>
          <p:nvPr/>
        </p:nvSpPr>
        <p:spPr>
          <a:xfrm>
            <a:off x="5226933" y="1207188"/>
            <a:ext cx="3332400" cy="7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Camera</a:t>
            </a:r>
            <a:endParaRPr lang="en" dirty="0">
              <a:solidFill>
                <a:schemeClr val="dk1"/>
              </a:solidFill>
              <a:highlight>
                <a:srgbClr val="C0C0C0"/>
              </a:highlight>
              <a:latin typeface="Hanken Grotesk"/>
              <a:ea typeface="Hanken Grotesk"/>
              <a:cs typeface="Hanken Grotesk"/>
              <a:sym typeface="Hanken Grotesk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highlight>
                  <a:srgbClr val="C0C0C0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Resistive touch screen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Infrared sensor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21" name="Google Shape;621;p51"/>
          <p:cNvSpPr txBox="1"/>
          <p:nvPr/>
        </p:nvSpPr>
        <p:spPr>
          <a:xfrm>
            <a:off x="5222985" y="2469463"/>
            <a:ext cx="33324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highlight>
                  <a:srgbClr val="C0C0C0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Servo motor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Stepper motor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DC motor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22" name="Google Shape;622;p51"/>
          <p:cNvSpPr txBox="1"/>
          <p:nvPr/>
        </p:nvSpPr>
        <p:spPr>
          <a:xfrm>
            <a:off x="5222985" y="3734438"/>
            <a:ext cx="33324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highlight>
                  <a:srgbClr val="C0C0C0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Arduino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highlight>
                  <a:srgbClr val="C0C0C0"/>
                </a:highlight>
                <a:latin typeface="Hanken Grotesk"/>
                <a:ea typeface="Hanken Grotesk"/>
                <a:cs typeface="Hanken Grotesk"/>
                <a:sym typeface="Hanken Grotesk"/>
              </a:rPr>
              <a:t>PC via simulink</a:t>
            </a:r>
          </a:p>
          <a:p>
            <a:pPr marL="2857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PCB circuitry </a:t>
            </a:r>
            <a:endParaRPr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624" name="Google Shape;624;p51"/>
          <p:cNvSpPr txBox="1"/>
          <p:nvPr/>
        </p:nvSpPr>
        <p:spPr>
          <a:xfrm>
            <a:off x="567688" y="2111416"/>
            <a:ext cx="1374900" cy="138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 dirty="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E</a:t>
            </a:r>
            <a:r>
              <a:rPr lang="en" sz="1900" dirty="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lectrical parts</a:t>
            </a:r>
            <a:endParaRPr sz="1900" dirty="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5" name="Google Shape;625;p51"/>
          <p:cNvSpPr txBox="1"/>
          <p:nvPr/>
        </p:nvSpPr>
        <p:spPr>
          <a:xfrm>
            <a:off x="2791518" y="1308123"/>
            <a:ext cx="2208120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Sensor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6" name="Google Shape;626;p51"/>
          <p:cNvSpPr txBox="1"/>
          <p:nvPr/>
        </p:nvSpPr>
        <p:spPr>
          <a:xfrm>
            <a:off x="2791517" y="2571750"/>
            <a:ext cx="2208119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Actuator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27" name="Google Shape;627;p51"/>
          <p:cNvSpPr txBox="1"/>
          <p:nvPr/>
        </p:nvSpPr>
        <p:spPr>
          <a:xfrm>
            <a:off x="2791542" y="3833275"/>
            <a:ext cx="2208093" cy="4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Microcontroller</a:t>
            </a:r>
            <a:endParaRPr sz="15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cxnSp>
        <p:nvCxnSpPr>
          <p:cNvPr id="629" name="Google Shape;629;p51"/>
          <p:cNvCxnSpPr>
            <a:cxnSpLocks/>
            <a:stCxn id="624" idx="3"/>
            <a:endCxn id="625" idx="1"/>
          </p:cNvCxnSpPr>
          <p:nvPr/>
        </p:nvCxnSpPr>
        <p:spPr>
          <a:xfrm flipV="1">
            <a:off x="1942588" y="1545273"/>
            <a:ext cx="848930" cy="126005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0" name="Google Shape;630;p51"/>
          <p:cNvCxnSpPr>
            <a:cxnSpLocks/>
            <a:stCxn id="624" idx="3"/>
            <a:endCxn id="626" idx="1"/>
          </p:cNvCxnSpPr>
          <p:nvPr/>
        </p:nvCxnSpPr>
        <p:spPr>
          <a:xfrm>
            <a:off x="1942588" y="2805329"/>
            <a:ext cx="848929" cy="357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1" name="Google Shape;631;p51"/>
          <p:cNvCxnSpPr>
            <a:cxnSpLocks/>
            <a:stCxn id="624" idx="3"/>
            <a:endCxn id="627" idx="1"/>
          </p:cNvCxnSpPr>
          <p:nvPr/>
        </p:nvCxnSpPr>
        <p:spPr>
          <a:xfrm>
            <a:off x="1942588" y="2805329"/>
            <a:ext cx="848954" cy="126509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33" name="Google Shape;633;p51"/>
          <p:cNvGrpSpPr/>
          <p:nvPr/>
        </p:nvGrpSpPr>
        <p:grpSpPr>
          <a:xfrm>
            <a:off x="1012306" y="2197129"/>
            <a:ext cx="514759" cy="516741"/>
            <a:chOff x="1751813" y="2520150"/>
            <a:chExt cx="343700" cy="345000"/>
          </a:xfrm>
        </p:grpSpPr>
        <p:sp>
          <p:nvSpPr>
            <p:cNvPr id="634" name="Google Shape;634;p51"/>
            <p:cNvSpPr/>
            <p:nvPr/>
          </p:nvSpPr>
          <p:spPr>
            <a:xfrm>
              <a:off x="1949413" y="2527850"/>
              <a:ext cx="14900" cy="328850"/>
            </a:xfrm>
            <a:custGeom>
              <a:avLst/>
              <a:gdLst/>
              <a:ahLst/>
              <a:cxnLst/>
              <a:rect l="l" t="t" r="r" b="b"/>
              <a:pathLst>
                <a:path w="596" h="13154" extrusionOk="0">
                  <a:moveTo>
                    <a:pt x="0" y="0"/>
                  </a:moveTo>
                  <a:lnTo>
                    <a:pt x="0" y="13153"/>
                  </a:lnTo>
                  <a:lnTo>
                    <a:pt x="595" y="13153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51"/>
            <p:cNvSpPr/>
            <p:nvPr/>
          </p:nvSpPr>
          <p:spPr>
            <a:xfrm>
              <a:off x="1905588" y="2527850"/>
              <a:ext cx="14900" cy="329875"/>
            </a:xfrm>
            <a:custGeom>
              <a:avLst/>
              <a:gdLst/>
              <a:ahLst/>
              <a:cxnLst/>
              <a:rect l="l" t="t" r="r" b="b"/>
              <a:pathLst>
                <a:path w="596" h="13195" extrusionOk="0">
                  <a:moveTo>
                    <a:pt x="0" y="0"/>
                  </a:moveTo>
                  <a:lnTo>
                    <a:pt x="0" y="13194"/>
                  </a:lnTo>
                  <a:lnTo>
                    <a:pt x="595" y="13194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51"/>
            <p:cNvSpPr/>
            <p:nvPr/>
          </p:nvSpPr>
          <p:spPr>
            <a:xfrm>
              <a:off x="2044238" y="2575775"/>
              <a:ext cx="43850" cy="14900"/>
            </a:xfrm>
            <a:custGeom>
              <a:avLst/>
              <a:gdLst/>
              <a:ahLst/>
              <a:cxnLst/>
              <a:rect l="l" t="t" r="r" b="b"/>
              <a:pathLst>
                <a:path w="1754" h="596" extrusionOk="0">
                  <a:moveTo>
                    <a:pt x="1" y="0"/>
                  </a:moveTo>
                  <a:lnTo>
                    <a:pt x="1" y="595"/>
                  </a:lnTo>
                  <a:lnTo>
                    <a:pt x="1754" y="595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51"/>
            <p:cNvSpPr/>
            <p:nvPr/>
          </p:nvSpPr>
          <p:spPr>
            <a:xfrm>
              <a:off x="1751813" y="2520150"/>
              <a:ext cx="256325" cy="345000"/>
            </a:xfrm>
            <a:custGeom>
              <a:avLst/>
              <a:gdLst/>
              <a:ahLst/>
              <a:cxnLst/>
              <a:rect l="l" t="t" r="r" b="b"/>
              <a:pathLst>
                <a:path w="10253" h="13800" extrusionOk="0">
                  <a:moveTo>
                    <a:pt x="9135" y="606"/>
                  </a:moveTo>
                  <a:cubicBezTo>
                    <a:pt x="9442" y="606"/>
                    <a:pt x="9647" y="862"/>
                    <a:pt x="9647" y="1118"/>
                  </a:cubicBezTo>
                  <a:lnTo>
                    <a:pt x="9647" y="12692"/>
                  </a:lnTo>
                  <a:cubicBezTo>
                    <a:pt x="9647" y="12990"/>
                    <a:pt x="9442" y="13205"/>
                    <a:pt x="9135" y="13205"/>
                  </a:cubicBezTo>
                  <a:lnTo>
                    <a:pt x="595" y="13205"/>
                  </a:lnTo>
                  <a:lnTo>
                    <a:pt x="595" y="606"/>
                  </a:lnTo>
                  <a:close/>
                  <a:moveTo>
                    <a:pt x="298" y="1"/>
                  </a:moveTo>
                  <a:cubicBezTo>
                    <a:pt x="124" y="1"/>
                    <a:pt x="1" y="134"/>
                    <a:pt x="1" y="308"/>
                  </a:cubicBezTo>
                  <a:lnTo>
                    <a:pt x="1" y="13502"/>
                  </a:lnTo>
                  <a:cubicBezTo>
                    <a:pt x="1" y="13676"/>
                    <a:pt x="124" y="13799"/>
                    <a:pt x="298" y="13799"/>
                  </a:cubicBezTo>
                  <a:lnTo>
                    <a:pt x="9135" y="13799"/>
                  </a:lnTo>
                  <a:cubicBezTo>
                    <a:pt x="9740" y="13799"/>
                    <a:pt x="10252" y="13287"/>
                    <a:pt x="10252" y="12692"/>
                  </a:cubicBezTo>
                  <a:lnTo>
                    <a:pt x="10252" y="1118"/>
                  </a:lnTo>
                  <a:cubicBezTo>
                    <a:pt x="10252" y="513"/>
                    <a:pt x="9740" y="1"/>
                    <a:pt x="913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51"/>
            <p:cNvSpPr/>
            <p:nvPr/>
          </p:nvSpPr>
          <p:spPr>
            <a:xfrm>
              <a:off x="2036813" y="2521350"/>
              <a:ext cx="58700" cy="343800"/>
            </a:xfrm>
            <a:custGeom>
              <a:avLst/>
              <a:gdLst/>
              <a:ahLst/>
              <a:cxnLst/>
              <a:rect l="l" t="t" r="r" b="b"/>
              <a:pathLst>
                <a:path w="2348" h="13752" extrusionOk="0">
                  <a:moveTo>
                    <a:pt x="1170" y="594"/>
                  </a:moveTo>
                  <a:cubicBezTo>
                    <a:pt x="1193" y="594"/>
                    <a:pt x="1217" y="596"/>
                    <a:pt x="1241" y="599"/>
                  </a:cubicBezTo>
                  <a:cubicBezTo>
                    <a:pt x="1538" y="599"/>
                    <a:pt x="1753" y="855"/>
                    <a:pt x="1753" y="1152"/>
                  </a:cubicBezTo>
                  <a:lnTo>
                    <a:pt x="1753" y="12214"/>
                  </a:lnTo>
                  <a:lnTo>
                    <a:pt x="1159" y="12942"/>
                  </a:lnTo>
                  <a:lnTo>
                    <a:pt x="605" y="12214"/>
                  </a:lnTo>
                  <a:lnTo>
                    <a:pt x="605" y="1152"/>
                  </a:lnTo>
                  <a:cubicBezTo>
                    <a:pt x="605" y="838"/>
                    <a:pt x="862" y="594"/>
                    <a:pt x="1170" y="594"/>
                  </a:cubicBezTo>
                  <a:close/>
                  <a:moveTo>
                    <a:pt x="1211" y="1"/>
                  </a:moveTo>
                  <a:cubicBezTo>
                    <a:pt x="1180" y="1"/>
                    <a:pt x="1149" y="2"/>
                    <a:pt x="1118" y="4"/>
                  </a:cubicBezTo>
                  <a:cubicBezTo>
                    <a:pt x="472" y="4"/>
                    <a:pt x="0" y="517"/>
                    <a:pt x="0" y="1152"/>
                  </a:cubicBezTo>
                  <a:lnTo>
                    <a:pt x="0" y="12347"/>
                  </a:lnTo>
                  <a:cubicBezTo>
                    <a:pt x="0" y="12388"/>
                    <a:pt x="0" y="12470"/>
                    <a:pt x="41" y="12511"/>
                  </a:cubicBezTo>
                  <a:lnTo>
                    <a:pt x="943" y="13628"/>
                  </a:lnTo>
                  <a:cubicBezTo>
                    <a:pt x="984" y="13710"/>
                    <a:pt x="1066" y="13751"/>
                    <a:pt x="1159" y="13751"/>
                  </a:cubicBezTo>
                  <a:cubicBezTo>
                    <a:pt x="1241" y="13751"/>
                    <a:pt x="1323" y="13710"/>
                    <a:pt x="1415" y="13628"/>
                  </a:cubicBezTo>
                  <a:lnTo>
                    <a:pt x="2266" y="12511"/>
                  </a:lnTo>
                  <a:cubicBezTo>
                    <a:pt x="2307" y="12470"/>
                    <a:pt x="2348" y="12388"/>
                    <a:pt x="2348" y="12347"/>
                  </a:cubicBezTo>
                  <a:lnTo>
                    <a:pt x="2348" y="1152"/>
                  </a:lnTo>
                  <a:cubicBezTo>
                    <a:pt x="2348" y="497"/>
                    <a:pt x="1844" y="1"/>
                    <a:pt x="121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51"/>
            <p:cNvSpPr/>
            <p:nvPr/>
          </p:nvSpPr>
          <p:spPr>
            <a:xfrm>
              <a:off x="1795638" y="2565000"/>
              <a:ext cx="70500" cy="15150"/>
            </a:xfrm>
            <a:custGeom>
              <a:avLst/>
              <a:gdLst/>
              <a:ahLst/>
              <a:cxnLst/>
              <a:rect l="l" t="t" r="r" b="b"/>
              <a:pathLst>
                <a:path w="2820" h="606" extrusionOk="0">
                  <a:moveTo>
                    <a:pt x="339" y="1"/>
                  </a:moveTo>
                  <a:cubicBezTo>
                    <a:pt x="124" y="1"/>
                    <a:pt x="1" y="175"/>
                    <a:pt x="42" y="349"/>
                  </a:cubicBezTo>
                  <a:cubicBezTo>
                    <a:pt x="42" y="472"/>
                    <a:pt x="165" y="606"/>
                    <a:pt x="339" y="606"/>
                  </a:cubicBezTo>
                  <a:lnTo>
                    <a:pt x="2512" y="606"/>
                  </a:lnTo>
                  <a:cubicBezTo>
                    <a:pt x="2686" y="606"/>
                    <a:pt x="2820" y="431"/>
                    <a:pt x="2820" y="257"/>
                  </a:cubicBezTo>
                  <a:cubicBezTo>
                    <a:pt x="2769" y="93"/>
                    <a:pt x="2645" y="1"/>
                    <a:pt x="251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51"/>
            <p:cNvSpPr/>
            <p:nvPr/>
          </p:nvSpPr>
          <p:spPr>
            <a:xfrm>
              <a:off x="1795638" y="2608825"/>
              <a:ext cx="48975" cy="15150"/>
            </a:xfrm>
            <a:custGeom>
              <a:avLst/>
              <a:gdLst/>
              <a:ahLst/>
              <a:cxnLst/>
              <a:rect l="l" t="t" r="r" b="b"/>
              <a:pathLst>
                <a:path w="1959" h="606" extrusionOk="0">
                  <a:moveTo>
                    <a:pt x="339" y="1"/>
                  </a:moveTo>
                  <a:cubicBezTo>
                    <a:pt x="124" y="1"/>
                    <a:pt x="1" y="175"/>
                    <a:pt x="42" y="349"/>
                  </a:cubicBezTo>
                  <a:cubicBezTo>
                    <a:pt x="42" y="472"/>
                    <a:pt x="165" y="606"/>
                    <a:pt x="339" y="606"/>
                  </a:cubicBezTo>
                  <a:lnTo>
                    <a:pt x="1620" y="606"/>
                  </a:lnTo>
                  <a:cubicBezTo>
                    <a:pt x="1795" y="606"/>
                    <a:pt x="1959" y="431"/>
                    <a:pt x="1918" y="257"/>
                  </a:cubicBezTo>
                  <a:cubicBezTo>
                    <a:pt x="1918" y="93"/>
                    <a:pt x="1743" y="1"/>
                    <a:pt x="162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4754A-8160-267B-CCE2-2B4FD1F88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Wire Resistive Touch Screen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7B2EE-8B4A-FCC2-6077-568368A8E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358" y="1463040"/>
            <a:ext cx="4196518" cy="2976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A26C09-54DB-3D3D-A834-A0D87EEF1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165" y="1737042"/>
            <a:ext cx="257175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53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59"/>
          <p:cNvSpPr txBox="1">
            <a:spLocks noGrp="1"/>
          </p:cNvSpPr>
          <p:nvPr>
            <p:ph type="title"/>
          </p:nvPr>
        </p:nvSpPr>
        <p:spPr>
          <a:xfrm>
            <a:off x="878875" y="1854150"/>
            <a:ext cx="3024900" cy="6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Electrical connection</a:t>
            </a:r>
            <a:endParaRPr dirty="0"/>
          </a:p>
        </p:txBody>
      </p:sp>
      <p:sp>
        <p:nvSpPr>
          <p:cNvPr id="845" name="Google Shape;845;p59"/>
          <p:cNvSpPr txBox="1">
            <a:spLocks noGrp="1"/>
          </p:cNvSpPr>
          <p:nvPr>
            <p:ph type="subTitle" idx="1"/>
          </p:nvPr>
        </p:nvSpPr>
        <p:spPr>
          <a:xfrm>
            <a:off x="878875" y="2496450"/>
            <a:ext cx="3024900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8C28D0-A8D5-457A-8B3D-A6E37C784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697" y="352739"/>
            <a:ext cx="5736412" cy="428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41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4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1391" r="32725"/>
          <a:stretch/>
        </p:blipFill>
        <p:spPr>
          <a:xfrm>
            <a:off x="4572000" y="0"/>
            <a:ext cx="4518211" cy="5143499"/>
          </a:xfrm>
          <a:prstGeom prst="rect">
            <a:avLst/>
          </a:prstGeom>
        </p:spPr>
      </p:pic>
      <p:sp>
        <p:nvSpPr>
          <p:cNvPr id="397" name="Google Shape;397;p41"/>
          <p:cNvSpPr txBox="1">
            <a:spLocks noGrp="1"/>
          </p:cNvSpPr>
          <p:nvPr>
            <p:ph type="title"/>
          </p:nvPr>
        </p:nvSpPr>
        <p:spPr>
          <a:xfrm>
            <a:off x="720000" y="1203900"/>
            <a:ext cx="3198300" cy="15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final form of the BPS system</a:t>
            </a:r>
            <a:endParaRPr dirty="0"/>
          </a:p>
        </p:txBody>
      </p:sp>
      <p:sp>
        <p:nvSpPr>
          <p:cNvPr id="398" name="Google Shape;398;p41"/>
          <p:cNvSpPr txBox="1">
            <a:spLocks noGrp="1"/>
          </p:cNvSpPr>
          <p:nvPr>
            <p:ph type="subTitle" idx="1"/>
          </p:nvPr>
        </p:nvSpPr>
        <p:spPr>
          <a:xfrm>
            <a:off x="720000" y="2706062"/>
            <a:ext cx="3198300" cy="14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image reveal the final appearance of the system with a steel ball resting on top of it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16475" y="1596690"/>
            <a:ext cx="5067600" cy="15733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Mathematical Modelling</a:t>
            </a:r>
          </a:p>
        </p:txBody>
      </p:sp>
      <p:sp>
        <p:nvSpPr>
          <p:cNvPr id="330" name="Google Shape;330;p36"/>
          <p:cNvSpPr txBox="1">
            <a:spLocks noGrp="1"/>
          </p:cNvSpPr>
          <p:nvPr>
            <p:ph type="subTitle" idx="1"/>
          </p:nvPr>
        </p:nvSpPr>
        <p:spPr>
          <a:xfrm>
            <a:off x="1216475" y="3462270"/>
            <a:ext cx="5067600" cy="4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</a:t>
            </a:r>
            <a:r>
              <a:rPr lang="en" dirty="0"/>
              <a:t>n this section the mathimatical of servo and BPS and linearization efforts will be disscussed</a:t>
            </a:r>
            <a:endParaRPr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49963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5"/>
          <p:cNvSpPr/>
          <p:nvPr/>
        </p:nvSpPr>
        <p:spPr>
          <a:xfrm>
            <a:off x="2593875" y="3526538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5"/>
          <p:cNvSpPr/>
          <p:nvPr/>
        </p:nvSpPr>
        <p:spPr>
          <a:xfrm>
            <a:off x="1984275" y="2381975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5"/>
          <p:cNvSpPr/>
          <p:nvPr/>
        </p:nvSpPr>
        <p:spPr>
          <a:xfrm>
            <a:off x="1374675" y="1209225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system is divided into:</a:t>
            </a:r>
            <a:endParaRPr dirty="0"/>
          </a:p>
        </p:txBody>
      </p:sp>
      <p:sp>
        <p:nvSpPr>
          <p:cNvPr id="466" name="Google Shape;466;p45"/>
          <p:cNvSpPr txBox="1">
            <a:spLocks noGrp="1"/>
          </p:cNvSpPr>
          <p:nvPr>
            <p:ph type="subTitle" idx="1"/>
          </p:nvPr>
        </p:nvSpPr>
        <p:spPr>
          <a:xfrm>
            <a:off x="2032350" y="1565625"/>
            <a:ext cx="3249228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 which alpha is the input and ball position is the output</a:t>
            </a:r>
            <a:endParaRPr dirty="0"/>
          </a:p>
        </p:txBody>
      </p:sp>
      <p:sp>
        <p:nvSpPr>
          <p:cNvPr id="467" name="Google Shape;467;p45"/>
          <p:cNvSpPr txBox="1">
            <a:spLocks noGrp="1"/>
          </p:cNvSpPr>
          <p:nvPr>
            <p:ph type="subTitle" idx="2"/>
          </p:nvPr>
        </p:nvSpPr>
        <p:spPr>
          <a:xfrm>
            <a:off x="2641957" y="2723563"/>
            <a:ext cx="2639619" cy="5587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Gain that converts theta into alpha</a:t>
            </a:r>
            <a:endParaRPr dirty="0"/>
          </a:p>
        </p:txBody>
      </p:sp>
      <p:sp>
        <p:nvSpPr>
          <p:cNvPr id="468" name="Google Shape;468;p45"/>
          <p:cNvSpPr txBox="1">
            <a:spLocks noGrp="1"/>
          </p:cNvSpPr>
          <p:nvPr>
            <p:ph type="subTitle" idx="3"/>
          </p:nvPr>
        </p:nvSpPr>
        <p:spPr>
          <a:xfrm>
            <a:off x="3251557" y="3881500"/>
            <a:ext cx="2030017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</a:t>
            </a:r>
            <a:r>
              <a:rPr lang="en" dirty="0"/>
              <a:t>hich is the servo internal system</a:t>
            </a:r>
            <a:endParaRPr dirty="0"/>
          </a:p>
        </p:txBody>
      </p:sp>
      <p:sp>
        <p:nvSpPr>
          <p:cNvPr id="469" name="Google Shape;469;p45"/>
          <p:cNvSpPr txBox="1">
            <a:spLocks noGrp="1"/>
          </p:cNvSpPr>
          <p:nvPr>
            <p:ph type="subTitle" idx="4"/>
          </p:nvPr>
        </p:nvSpPr>
        <p:spPr>
          <a:xfrm>
            <a:off x="2032350" y="1253625"/>
            <a:ext cx="276776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Plate and Ball</a:t>
            </a:r>
            <a:endParaRPr dirty="0"/>
          </a:p>
        </p:txBody>
      </p:sp>
      <p:sp>
        <p:nvSpPr>
          <p:cNvPr id="470" name="Google Shape;470;p45"/>
          <p:cNvSpPr txBox="1">
            <a:spLocks noGrp="1"/>
          </p:cNvSpPr>
          <p:nvPr>
            <p:ph type="subTitle" idx="5"/>
          </p:nvPr>
        </p:nvSpPr>
        <p:spPr>
          <a:xfrm>
            <a:off x="2641950" y="2412275"/>
            <a:ext cx="193005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Linkage rod</a:t>
            </a:r>
            <a:endParaRPr dirty="0"/>
          </a:p>
        </p:txBody>
      </p:sp>
      <p:sp>
        <p:nvSpPr>
          <p:cNvPr id="471" name="Google Shape;471;p45"/>
          <p:cNvSpPr txBox="1">
            <a:spLocks noGrp="1"/>
          </p:cNvSpPr>
          <p:nvPr>
            <p:ph type="subTitle" idx="6"/>
          </p:nvPr>
        </p:nvSpPr>
        <p:spPr>
          <a:xfrm>
            <a:off x="3251550" y="3570925"/>
            <a:ext cx="1548565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Servomotor</a:t>
            </a:r>
            <a:endParaRPr dirty="0"/>
          </a:p>
        </p:txBody>
      </p:sp>
      <p:grpSp>
        <p:nvGrpSpPr>
          <p:cNvPr id="472" name="Google Shape;472;p45"/>
          <p:cNvGrpSpPr/>
          <p:nvPr/>
        </p:nvGrpSpPr>
        <p:grpSpPr>
          <a:xfrm>
            <a:off x="2103113" y="2467625"/>
            <a:ext cx="278600" cy="345000"/>
            <a:chOff x="2532463" y="3657550"/>
            <a:chExt cx="278600" cy="345000"/>
          </a:xfrm>
        </p:grpSpPr>
        <p:sp>
          <p:nvSpPr>
            <p:cNvPr id="473" name="Google Shape;473;p45"/>
            <p:cNvSpPr/>
            <p:nvPr/>
          </p:nvSpPr>
          <p:spPr>
            <a:xfrm>
              <a:off x="2752363" y="3666025"/>
              <a:ext cx="14875" cy="284225"/>
            </a:xfrm>
            <a:custGeom>
              <a:avLst/>
              <a:gdLst/>
              <a:ahLst/>
              <a:cxnLst/>
              <a:rect l="l" t="t" r="r" b="b"/>
              <a:pathLst>
                <a:path w="595" h="11369" extrusionOk="0">
                  <a:moveTo>
                    <a:pt x="0" y="0"/>
                  </a:moveTo>
                  <a:lnTo>
                    <a:pt x="0" y="11369"/>
                  </a:lnTo>
                  <a:lnTo>
                    <a:pt x="595" y="11369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5"/>
            <p:cNvSpPr/>
            <p:nvPr/>
          </p:nvSpPr>
          <p:spPr>
            <a:xfrm>
              <a:off x="2708538" y="3666025"/>
              <a:ext cx="14875" cy="284225"/>
            </a:xfrm>
            <a:custGeom>
              <a:avLst/>
              <a:gdLst/>
              <a:ahLst/>
              <a:cxnLst/>
              <a:rect l="l" t="t" r="r" b="b"/>
              <a:pathLst>
                <a:path w="595" h="11369" extrusionOk="0">
                  <a:moveTo>
                    <a:pt x="0" y="0"/>
                  </a:moveTo>
                  <a:lnTo>
                    <a:pt x="0" y="11369"/>
                  </a:lnTo>
                  <a:lnTo>
                    <a:pt x="595" y="11369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5"/>
            <p:cNvSpPr/>
            <p:nvPr/>
          </p:nvSpPr>
          <p:spPr>
            <a:xfrm>
              <a:off x="2598588" y="3950225"/>
              <a:ext cx="58725" cy="52325"/>
            </a:xfrm>
            <a:custGeom>
              <a:avLst/>
              <a:gdLst/>
              <a:ahLst/>
              <a:cxnLst/>
              <a:rect l="l" t="t" r="r" b="b"/>
              <a:pathLst>
                <a:path w="2349" h="2093" extrusionOk="0">
                  <a:moveTo>
                    <a:pt x="1" y="1"/>
                  </a:moveTo>
                  <a:lnTo>
                    <a:pt x="1" y="1795"/>
                  </a:lnTo>
                  <a:cubicBezTo>
                    <a:pt x="1" y="1918"/>
                    <a:pt x="83" y="2051"/>
                    <a:pt x="216" y="2051"/>
                  </a:cubicBezTo>
                  <a:cubicBezTo>
                    <a:pt x="257" y="2072"/>
                    <a:pt x="288" y="2082"/>
                    <a:pt x="313" y="2082"/>
                  </a:cubicBezTo>
                  <a:cubicBezTo>
                    <a:pt x="339" y="2082"/>
                    <a:pt x="359" y="2072"/>
                    <a:pt x="380" y="2051"/>
                  </a:cubicBezTo>
                  <a:lnTo>
                    <a:pt x="1200" y="1836"/>
                  </a:lnTo>
                  <a:lnTo>
                    <a:pt x="1969" y="2051"/>
                  </a:lnTo>
                  <a:cubicBezTo>
                    <a:pt x="2010" y="2092"/>
                    <a:pt x="2010" y="2092"/>
                    <a:pt x="2051" y="2092"/>
                  </a:cubicBezTo>
                  <a:cubicBezTo>
                    <a:pt x="2133" y="2092"/>
                    <a:pt x="2266" y="2051"/>
                    <a:pt x="2307" y="1918"/>
                  </a:cubicBezTo>
                  <a:cubicBezTo>
                    <a:pt x="2348" y="1877"/>
                    <a:pt x="2348" y="1836"/>
                    <a:pt x="2348" y="1795"/>
                  </a:cubicBezTo>
                  <a:lnTo>
                    <a:pt x="2348" y="1"/>
                  </a:lnTo>
                  <a:lnTo>
                    <a:pt x="1754" y="1"/>
                  </a:lnTo>
                  <a:lnTo>
                    <a:pt x="1754" y="1405"/>
                  </a:lnTo>
                  <a:lnTo>
                    <a:pt x="1241" y="1231"/>
                  </a:lnTo>
                  <a:lnTo>
                    <a:pt x="1108" y="1231"/>
                  </a:lnTo>
                  <a:lnTo>
                    <a:pt x="595" y="1405"/>
                  </a:lnTo>
                  <a:lnTo>
                    <a:pt x="595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5"/>
            <p:cNvSpPr/>
            <p:nvPr/>
          </p:nvSpPr>
          <p:spPr>
            <a:xfrm>
              <a:off x="2532463" y="3657550"/>
              <a:ext cx="278600" cy="300150"/>
            </a:xfrm>
            <a:custGeom>
              <a:avLst/>
              <a:gdLst/>
              <a:ahLst/>
              <a:cxnLst/>
              <a:rect l="l" t="t" r="r" b="b"/>
              <a:pathLst>
                <a:path w="11144" h="12006" extrusionOk="0">
                  <a:moveTo>
                    <a:pt x="9606" y="595"/>
                  </a:moveTo>
                  <a:cubicBezTo>
                    <a:pt x="10119" y="595"/>
                    <a:pt x="10549" y="1026"/>
                    <a:pt x="10549" y="1539"/>
                  </a:cubicBezTo>
                  <a:lnTo>
                    <a:pt x="10549" y="10509"/>
                  </a:lnTo>
                  <a:cubicBezTo>
                    <a:pt x="10549" y="11021"/>
                    <a:pt x="10119" y="11400"/>
                    <a:pt x="9606" y="11400"/>
                  </a:cubicBezTo>
                  <a:lnTo>
                    <a:pt x="2000" y="11400"/>
                  </a:lnTo>
                  <a:cubicBezTo>
                    <a:pt x="1702" y="11400"/>
                    <a:pt x="1487" y="11195"/>
                    <a:pt x="1487" y="10888"/>
                  </a:cubicBezTo>
                  <a:lnTo>
                    <a:pt x="1487" y="10252"/>
                  </a:lnTo>
                  <a:lnTo>
                    <a:pt x="2051" y="10252"/>
                  </a:lnTo>
                  <a:cubicBezTo>
                    <a:pt x="2215" y="10252"/>
                    <a:pt x="2348" y="10170"/>
                    <a:pt x="2389" y="9996"/>
                  </a:cubicBezTo>
                  <a:cubicBezTo>
                    <a:pt x="2389" y="9822"/>
                    <a:pt x="2256" y="9658"/>
                    <a:pt x="2092" y="9658"/>
                  </a:cubicBezTo>
                  <a:lnTo>
                    <a:pt x="1487" y="9658"/>
                  </a:lnTo>
                  <a:lnTo>
                    <a:pt x="1487" y="7648"/>
                  </a:lnTo>
                  <a:lnTo>
                    <a:pt x="2051" y="7648"/>
                  </a:lnTo>
                  <a:cubicBezTo>
                    <a:pt x="2215" y="7648"/>
                    <a:pt x="2348" y="7556"/>
                    <a:pt x="2389" y="7392"/>
                  </a:cubicBezTo>
                  <a:cubicBezTo>
                    <a:pt x="2389" y="7218"/>
                    <a:pt x="2256" y="7044"/>
                    <a:pt x="2092" y="7044"/>
                  </a:cubicBezTo>
                  <a:lnTo>
                    <a:pt x="1487" y="7044"/>
                  </a:lnTo>
                  <a:lnTo>
                    <a:pt x="1487" y="4993"/>
                  </a:lnTo>
                  <a:lnTo>
                    <a:pt x="2051" y="4993"/>
                  </a:lnTo>
                  <a:cubicBezTo>
                    <a:pt x="2215" y="4993"/>
                    <a:pt x="2348" y="4911"/>
                    <a:pt x="2389" y="4788"/>
                  </a:cubicBezTo>
                  <a:cubicBezTo>
                    <a:pt x="2389" y="4573"/>
                    <a:pt x="2256" y="4440"/>
                    <a:pt x="2092" y="4440"/>
                  </a:cubicBezTo>
                  <a:lnTo>
                    <a:pt x="1487" y="4440"/>
                  </a:lnTo>
                  <a:lnTo>
                    <a:pt x="1487" y="2389"/>
                  </a:lnTo>
                  <a:lnTo>
                    <a:pt x="2051" y="2389"/>
                  </a:lnTo>
                  <a:cubicBezTo>
                    <a:pt x="2215" y="2389"/>
                    <a:pt x="2348" y="2307"/>
                    <a:pt x="2389" y="2133"/>
                  </a:cubicBezTo>
                  <a:cubicBezTo>
                    <a:pt x="2389" y="1969"/>
                    <a:pt x="2256" y="1795"/>
                    <a:pt x="2092" y="1795"/>
                  </a:cubicBezTo>
                  <a:lnTo>
                    <a:pt x="1487" y="1795"/>
                  </a:lnTo>
                  <a:lnTo>
                    <a:pt x="1487" y="1108"/>
                  </a:lnTo>
                  <a:cubicBezTo>
                    <a:pt x="1487" y="811"/>
                    <a:pt x="1702" y="595"/>
                    <a:pt x="2000" y="595"/>
                  </a:cubicBezTo>
                  <a:close/>
                  <a:moveTo>
                    <a:pt x="2000" y="1"/>
                  </a:moveTo>
                  <a:cubicBezTo>
                    <a:pt x="1405" y="1"/>
                    <a:pt x="893" y="513"/>
                    <a:pt x="893" y="1108"/>
                  </a:cubicBezTo>
                  <a:lnTo>
                    <a:pt x="893" y="1795"/>
                  </a:lnTo>
                  <a:lnTo>
                    <a:pt x="339" y="1795"/>
                  </a:lnTo>
                  <a:cubicBezTo>
                    <a:pt x="165" y="1795"/>
                    <a:pt x="42" y="1918"/>
                    <a:pt x="42" y="2051"/>
                  </a:cubicBezTo>
                  <a:cubicBezTo>
                    <a:pt x="1" y="2266"/>
                    <a:pt x="165" y="2389"/>
                    <a:pt x="339" y="2389"/>
                  </a:cubicBezTo>
                  <a:lnTo>
                    <a:pt x="893" y="2389"/>
                  </a:lnTo>
                  <a:lnTo>
                    <a:pt x="893" y="4440"/>
                  </a:lnTo>
                  <a:lnTo>
                    <a:pt x="339" y="4440"/>
                  </a:lnTo>
                  <a:cubicBezTo>
                    <a:pt x="165" y="4440"/>
                    <a:pt x="42" y="4532"/>
                    <a:pt x="42" y="4655"/>
                  </a:cubicBezTo>
                  <a:cubicBezTo>
                    <a:pt x="1" y="4870"/>
                    <a:pt x="165" y="4993"/>
                    <a:pt x="339" y="4993"/>
                  </a:cubicBezTo>
                  <a:lnTo>
                    <a:pt x="893" y="4993"/>
                  </a:lnTo>
                  <a:lnTo>
                    <a:pt x="893" y="7044"/>
                  </a:lnTo>
                  <a:lnTo>
                    <a:pt x="339" y="7044"/>
                  </a:lnTo>
                  <a:cubicBezTo>
                    <a:pt x="165" y="7044"/>
                    <a:pt x="42" y="7177"/>
                    <a:pt x="42" y="7300"/>
                  </a:cubicBezTo>
                  <a:cubicBezTo>
                    <a:pt x="1" y="7474"/>
                    <a:pt x="165" y="7648"/>
                    <a:pt x="339" y="7648"/>
                  </a:cubicBezTo>
                  <a:lnTo>
                    <a:pt x="893" y="7648"/>
                  </a:lnTo>
                  <a:lnTo>
                    <a:pt x="893" y="9658"/>
                  </a:lnTo>
                  <a:lnTo>
                    <a:pt x="339" y="9658"/>
                  </a:lnTo>
                  <a:cubicBezTo>
                    <a:pt x="165" y="9658"/>
                    <a:pt x="42" y="9781"/>
                    <a:pt x="42" y="9914"/>
                  </a:cubicBezTo>
                  <a:cubicBezTo>
                    <a:pt x="1" y="10078"/>
                    <a:pt x="165" y="10252"/>
                    <a:pt x="339" y="10252"/>
                  </a:cubicBezTo>
                  <a:lnTo>
                    <a:pt x="893" y="10252"/>
                  </a:lnTo>
                  <a:lnTo>
                    <a:pt x="893" y="10888"/>
                  </a:lnTo>
                  <a:cubicBezTo>
                    <a:pt x="893" y="11534"/>
                    <a:pt x="1405" y="12005"/>
                    <a:pt x="2000" y="12005"/>
                  </a:cubicBezTo>
                  <a:lnTo>
                    <a:pt x="9606" y="12005"/>
                  </a:lnTo>
                  <a:cubicBezTo>
                    <a:pt x="10457" y="12005"/>
                    <a:pt x="11144" y="11318"/>
                    <a:pt x="11144" y="10509"/>
                  </a:cubicBezTo>
                  <a:lnTo>
                    <a:pt x="11144" y="1539"/>
                  </a:lnTo>
                  <a:cubicBezTo>
                    <a:pt x="11144" y="688"/>
                    <a:pt x="10457" y="1"/>
                    <a:pt x="960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5"/>
            <p:cNvSpPr/>
            <p:nvPr/>
          </p:nvSpPr>
          <p:spPr>
            <a:xfrm>
              <a:off x="2619863" y="3702400"/>
              <a:ext cx="60000" cy="14900"/>
            </a:xfrm>
            <a:custGeom>
              <a:avLst/>
              <a:gdLst/>
              <a:ahLst/>
              <a:cxnLst/>
              <a:rect l="l" t="t" r="r" b="b"/>
              <a:pathLst>
                <a:path w="2400" h="596" extrusionOk="0">
                  <a:moveTo>
                    <a:pt x="349" y="1"/>
                  </a:moveTo>
                  <a:cubicBezTo>
                    <a:pt x="134" y="1"/>
                    <a:pt x="0" y="175"/>
                    <a:pt x="41" y="339"/>
                  </a:cubicBezTo>
                  <a:cubicBezTo>
                    <a:pt x="41" y="513"/>
                    <a:pt x="175" y="595"/>
                    <a:pt x="349" y="595"/>
                  </a:cubicBezTo>
                  <a:lnTo>
                    <a:pt x="2092" y="595"/>
                  </a:lnTo>
                  <a:cubicBezTo>
                    <a:pt x="2266" y="595"/>
                    <a:pt x="2399" y="472"/>
                    <a:pt x="2348" y="257"/>
                  </a:cubicBezTo>
                  <a:cubicBezTo>
                    <a:pt x="2348" y="124"/>
                    <a:pt x="2225" y="1"/>
                    <a:pt x="205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5"/>
            <p:cNvSpPr/>
            <p:nvPr/>
          </p:nvSpPr>
          <p:spPr>
            <a:xfrm>
              <a:off x="2619863" y="3746225"/>
              <a:ext cx="38475" cy="14900"/>
            </a:xfrm>
            <a:custGeom>
              <a:avLst/>
              <a:gdLst/>
              <a:ahLst/>
              <a:cxnLst/>
              <a:rect l="l" t="t" r="r" b="b"/>
              <a:pathLst>
                <a:path w="1539" h="596" extrusionOk="0">
                  <a:moveTo>
                    <a:pt x="349" y="1"/>
                  </a:moveTo>
                  <a:cubicBezTo>
                    <a:pt x="134" y="1"/>
                    <a:pt x="0" y="165"/>
                    <a:pt x="41" y="339"/>
                  </a:cubicBezTo>
                  <a:cubicBezTo>
                    <a:pt x="41" y="513"/>
                    <a:pt x="175" y="595"/>
                    <a:pt x="349" y="595"/>
                  </a:cubicBezTo>
                  <a:lnTo>
                    <a:pt x="1200" y="595"/>
                  </a:lnTo>
                  <a:cubicBezTo>
                    <a:pt x="1374" y="595"/>
                    <a:pt x="1538" y="421"/>
                    <a:pt x="1497" y="257"/>
                  </a:cubicBezTo>
                  <a:cubicBezTo>
                    <a:pt x="1456" y="124"/>
                    <a:pt x="1323" y="1"/>
                    <a:pt x="120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45"/>
          <p:cNvGrpSpPr/>
          <p:nvPr/>
        </p:nvGrpSpPr>
        <p:grpSpPr>
          <a:xfrm>
            <a:off x="1460838" y="1295038"/>
            <a:ext cx="343950" cy="344675"/>
            <a:chOff x="2509913" y="2520475"/>
            <a:chExt cx="343950" cy="344675"/>
          </a:xfrm>
        </p:grpSpPr>
        <p:sp>
          <p:nvSpPr>
            <p:cNvPr id="480" name="Google Shape;480;p45"/>
            <p:cNvSpPr/>
            <p:nvPr/>
          </p:nvSpPr>
          <p:spPr>
            <a:xfrm>
              <a:off x="2509913" y="2608825"/>
              <a:ext cx="343950" cy="256325"/>
            </a:xfrm>
            <a:custGeom>
              <a:avLst/>
              <a:gdLst/>
              <a:ahLst/>
              <a:cxnLst/>
              <a:rect l="l" t="t" r="r" b="b"/>
              <a:pathLst>
                <a:path w="13758" h="10253" extrusionOk="0">
                  <a:moveTo>
                    <a:pt x="5126" y="8674"/>
                  </a:moveTo>
                  <a:cubicBezTo>
                    <a:pt x="5557" y="8674"/>
                    <a:pt x="5977" y="8848"/>
                    <a:pt x="6326" y="9104"/>
                  </a:cubicBezTo>
                  <a:cubicBezTo>
                    <a:pt x="6233" y="9145"/>
                    <a:pt x="6192" y="9145"/>
                    <a:pt x="6151" y="9186"/>
                  </a:cubicBezTo>
                  <a:cubicBezTo>
                    <a:pt x="5977" y="9319"/>
                    <a:pt x="5854" y="9484"/>
                    <a:pt x="5772" y="9658"/>
                  </a:cubicBezTo>
                  <a:lnTo>
                    <a:pt x="554" y="9658"/>
                  </a:lnTo>
                  <a:lnTo>
                    <a:pt x="554" y="8674"/>
                  </a:lnTo>
                  <a:close/>
                  <a:moveTo>
                    <a:pt x="13153" y="8674"/>
                  </a:moveTo>
                  <a:lnTo>
                    <a:pt x="13153" y="9658"/>
                  </a:lnTo>
                  <a:lnTo>
                    <a:pt x="7945" y="9658"/>
                  </a:lnTo>
                  <a:cubicBezTo>
                    <a:pt x="7822" y="9401"/>
                    <a:pt x="7648" y="9227"/>
                    <a:pt x="7392" y="9104"/>
                  </a:cubicBezTo>
                  <a:cubicBezTo>
                    <a:pt x="7730" y="8848"/>
                    <a:pt x="8161" y="8674"/>
                    <a:pt x="8591" y="8674"/>
                  </a:cubicBezTo>
                  <a:close/>
                  <a:moveTo>
                    <a:pt x="298" y="1"/>
                  </a:moveTo>
                  <a:cubicBezTo>
                    <a:pt x="134" y="1"/>
                    <a:pt x="1" y="134"/>
                    <a:pt x="1" y="298"/>
                  </a:cubicBezTo>
                  <a:lnTo>
                    <a:pt x="1" y="8417"/>
                  </a:lnTo>
                  <a:lnTo>
                    <a:pt x="1" y="9955"/>
                  </a:lnTo>
                  <a:cubicBezTo>
                    <a:pt x="1" y="10129"/>
                    <a:pt x="134" y="10252"/>
                    <a:pt x="298" y="10252"/>
                  </a:cubicBezTo>
                  <a:lnTo>
                    <a:pt x="6028" y="10252"/>
                  </a:lnTo>
                  <a:cubicBezTo>
                    <a:pt x="6151" y="10252"/>
                    <a:pt x="6233" y="10170"/>
                    <a:pt x="6285" y="10037"/>
                  </a:cubicBezTo>
                  <a:lnTo>
                    <a:pt x="6326" y="9996"/>
                  </a:lnTo>
                  <a:cubicBezTo>
                    <a:pt x="6367" y="9873"/>
                    <a:pt x="6408" y="9740"/>
                    <a:pt x="6541" y="9699"/>
                  </a:cubicBezTo>
                  <a:cubicBezTo>
                    <a:pt x="6623" y="9617"/>
                    <a:pt x="6746" y="9576"/>
                    <a:pt x="6879" y="9576"/>
                  </a:cubicBezTo>
                  <a:cubicBezTo>
                    <a:pt x="6961" y="9576"/>
                    <a:pt x="7002" y="9576"/>
                    <a:pt x="7054" y="9617"/>
                  </a:cubicBezTo>
                  <a:cubicBezTo>
                    <a:pt x="7259" y="9658"/>
                    <a:pt x="7392" y="9781"/>
                    <a:pt x="7474" y="9996"/>
                  </a:cubicBezTo>
                  <a:lnTo>
                    <a:pt x="7474" y="10037"/>
                  </a:lnTo>
                  <a:cubicBezTo>
                    <a:pt x="7515" y="10170"/>
                    <a:pt x="7648" y="10252"/>
                    <a:pt x="7771" y="10252"/>
                  </a:cubicBezTo>
                  <a:lnTo>
                    <a:pt x="13461" y="10252"/>
                  </a:lnTo>
                  <a:cubicBezTo>
                    <a:pt x="13625" y="10252"/>
                    <a:pt x="13758" y="10129"/>
                    <a:pt x="13758" y="9955"/>
                  </a:cubicBezTo>
                  <a:lnTo>
                    <a:pt x="13758" y="8376"/>
                  </a:lnTo>
                  <a:lnTo>
                    <a:pt x="13758" y="8161"/>
                  </a:lnTo>
                  <a:lnTo>
                    <a:pt x="13758" y="298"/>
                  </a:lnTo>
                  <a:cubicBezTo>
                    <a:pt x="13758" y="134"/>
                    <a:pt x="13625" y="1"/>
                    <a:pt x="13461" y="1"/>
                  </a:cubicBezTo>
                  <a:lnTo>
                    <a:pt x="9698" y="1"/>
                  </a:lnTo>
                  <a:lnTo>
                    <a:pt x="9698" y="606"/>
                  </a:lnTo>
                  <a:lnTo>
                    <a:pt x="13153" y="606"/>
                  </a:lnTo>
                  <a:lnTo>
                    <a:pt x="13153" y="8079"/>
                  </a:lnTo>
                  <a:lnTo>
                    <a:pt x="8591" y="8079"/>
                  </a:lnTo>
                  <a:cubicBezTo>
                    <a:pt x="8079" y="8079"/>
                    <a:pt x="7566" y="8243"/>
                    <a:pt x="7136" y="8551"/>
                  </a:cubicBezTo>
                  <a:lnTo>
                    <a:pt x="7136" y="3374"/>
                  </a:lnTo>
                  <a:lnTo>
                    <a:pt x="6582" y="3374"/>
                  </a:lnTo>
                  <a:lnTo>
                    <a:pt x="6582" y="8551"/>
                  </a:lnTo>
                  <a:cubicBezTo>
                    <a:pt x="6151" y="8243"/>
                    <a:pt x="5639" y="8079"/>
                    <a:pt x="5085" y="8079"/>
                  </a:cubicBezTo>
                  <a:lnTo>
                    <a:pt x="554" y="8079"/>
                  </a:lnTo>
                  <a:lnTo>
                    <a:pt x="554" y="606"/>
                  </a:lnTo>
                  <a:lnTo>
                    <a:pt x="4019" y="606"/>
                  </a:lnTo>
                  <a:lnTo>
                    <a:pt x="401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5"/>
            <p:cNvSpPr/>
            <p:nvPr/>
          </p:nvSpPr>
          <p:spPr>
            <a:xfrm>
              <a:off x="2744938" y="2658050"/>
              <a:ext cx="65100" cy="14875"/>
            </a:xfrm>
            <a:custGeom>
              <a:avLst/>
              <a:gdLst/>
              <a:ahLst/>
              <a:cxnLst/>
              <a:rect l="l" t="t" r="r" b="b"/>
              <a:pathLst>
                <a:path w="2604" h="595" extrusionOk="0">
                  <a:moveTo>
                    <a:pt x="297" y="0"/>
                  </a:moveTo>
                  <a:cubicBezTo>
                    <a:pt x="123" y="0"/>
                    <a:pt x="0" y="123"/>
                    <a:pt x="0" y="338"/>
                  </a:cubicBezTo>
                  <a:cubicBezTo>
                    <a:pt x="41" y="472"/>
                    <a:pt x="164" y="595"/>
                    <a:pt x="297" y="595"/>
                  </a:cubicBezTo>
                  <a:lnTo>
                    <a:pt x="2266" y="595"/>
                  </a:lnTo>
                  <a:cubicBezTo>
                    <a:pt x="2471" y="595"/>
                    <a:pt x="2604" y="431"/>
                    <a:pt x="2563" y="256"/>
                  </a:cubicBezTo>
                  <a:cubicBezTo>
                    <a:pt x="2563" y="82"/>
                    <a:pt x="2430" y="0"/>
                    <a:pt x="226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5"/>
            <p:cNvSpPr/>
            <p:nvPr/>
          </p:nvSpPr>
          <p:spPr>
            <a:xfrm>
              <a:off x="2553738" y="2658050"/>
              <a:ext cx="65125" cy="14875"/>
            </a:xfrm>
            <a:custGeom>
              <a:avLst/>
              <a:gdLst/>
              <a:ahLst/>
              <a:cxnLst/>
              <a:rect l="l" t="t" r="r" b="b"/>
              <a:pathLst>
                <a:path w="2605" h="595" extrusionOk="0">
                  <a:moveTo>
                    <a:pt x="298" y="0"/>
                  </a:moveTo>
                  <a:cubicBezTo>
                    <a:pt x="124" y="0"/>
                    <a:pt x="1" y="123"/>
                    <a:pt x="1" y="338"/>
                  </a:cubicBezTo>
                  <a:cubicBezTo>
                    <a:pt x="42" y="472"/>
                    <a:pt x="175" y="595"/>
                    <a:pt x="298" y="595"/>
                  </a:cubicBezTo>
                  <a:lnTo>
                    <a:pt x="2266" y="595"/>
                  </a:lnTo>
                  <a:cubicBezTo>
                    <a:pt x="2430" y="595"/>
                    <a:pt x="2604" y="431"/>
                    <a:pt x="2563" y="256"/>
                  </a:cubicBezTo>
                  <a:cubicBezTo>
                    <a:pt x="2522" y="82"/>
                    <a:pt x="2389" y="0"/>
                    <a:pt x="226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5"/>
            <p:cNvSpPr/>
            <p:nvPr/>
          </p:nvSpPr>
          <p:spPr>
            <a:xfrm>
              <a:off x="2553738" y="2707250"/>
              <a:ext cx="91775" cy="14900"/>
            </a:xfrm>
            <a:custGeom>
              <a:avLst/>
              <a:gdLst/>
              <a:ahLst/>
              <a:cxnLst/>
              <a:rect l="l" t="t" r="r" b="b"/>
              <a:pathLst>
                <a:path w="3671" h="596" extrusionOk="0">
                  <a:moveTo>
                    <a:pt x="298" y="0"/>
                  </a:moveTo>
                  <a:cubicBezTo>
                    <a:pt x="124" y="0"/>
                    <a:pt x="1" y="165"/>
                    <a:pt x="1" y="339"/>
                  </a:cubicBezTo>
                  <a:cubicBezTo>
                    <a:pt x="42" y="513"/>
                    <a:pt x="175" y="595"/>
                    <a:pt x="298" y="595"/>
                  </a:cubicBezTo>
                  <a:lnTo>
                    <a:pt x="3373" y="595"/>
                  </a:lnTo>
                  <a:cubicBezTo>
                    <a:pt x="3548" y="595"/>
                    <a:pt x="3671" y="421"/>
                    <a:pt x="3671" y="257"/>
                  </a:cubicBezTo>
                  <a:cubicBezTo>
                    <a:pt x="3630" y="123"/>
                    <a:pt x="3507" y="0"/>
                    <a:pt x="33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5"/>
            <p:cNvSpPr/>
            <p:nvPr/>
          </p:nvSpPr>
          <p:spPr>
            <a:xfrm>
              <a:off x="2564513" y="2756200"/>
              <a:ext cx="81000" cy="15150"/>
            </a:xfrm>
            <a:custGeom>
              <a:avLst/>
              <a:gdLst/>
              <a:ahLst/>
              <a:cxnLst/>
              <a:rect l="l" t="t" r="r" b="b"/>
              <a:pathLst>
                <a:path w="3240" h="606" extrusionOk="0">
                  <a:moveTo>
                    <a:pt x="297" y="1"/>
                  </a:moveTo>
                  <a:cubicBezTo>
                    <a:pt x="123" y="1"/>
                    <a:pt x="0" y="175"/>
                    <a:pt x="0" y="349"/>
                  </a:cubicBezTo>
                  <a:cubicBezTo>
                    <a:pt x="41" y="513"/>
                    <a:pt x="164" y="605"/>
                    <a:pt x="338" y="605"/>
                  </a:cubicBezTo>
                  <a:lnTo>
                    <a:pt x="2942" y="605"/>
                  </a:lnTo>
                  <a:cubicBezTo>
                    <a:pt x="3117" y="605"/>
                    <a:pt x="3240" y="431"/>
                    <a:pt x="3240" y="257"/>
                  </a:cubicBezTo>
                  <a:cubicBezTo>
                    <a:pt x="3199" y="134"/>
                    <a:pt x="3076" y="1"/>
                    <a:pt x="2942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5"/>
            <p:cNvSpPr/>
            <p:nvPr/>
          </p:nvSpPr>
          <p:spPr>
            <a:xfrm>
              <a:off x="2716988" y="2707250"/>
              <a:ext cx="93050" cy="14900"/>
            </a:xfrm>
            <a:custGeom>
              <a:avLst/>
              <a:gdLst/>
              <a:ahLst/>
              <a:cxnLst/>
              <a:rect l="l" t="t" r="r" b="b"/>
              <a:pathLst>
                <a:path w="3722" h="596" extrusionOk="0">
                  <a:moveTo>
                    <a:pt x="349" y="0"/>
                  </a:moveTo>
                  <a:cubicBezTo>
                    <a:pt x="134" y="0"/>
                    <a:pt x="1" y="165"/>
                    <a:pt x="52" y="339"/>
                  </a:cubicBezTo>
                  <a:cubicBezTo>
                    <a:pt x="52" y="513"/>
                    <a:pt x="175" y="595"/>
                    <a:pt x="349" y="595"/>
                  </a:cubicBezTo>
                  <a:lnTo>
                    <a:pt x="3384" y="595"/>
                  </a:lnTo>
                  <a:cubicBezTo>
                    <a:pt x="3589" y="595"/>
                    <a:pt x="3722" y="421"/>
                    <a:pt x="3681" y="257"/>
                  </a:cubicBezTo>
                  <a:cubicBezTo>
                    <a:pt x="3681" y="123"/>
                    <a:pt x="3548" y="0"/>
                    <a:pt x="3384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5"/>
            <p:cNvSpPr/>
            <p:nvPr/>
          </p:nvSpPr>
          <p:spPr>
            <a:xfrm>
              <a:off x="2716988" y="2756200"/>
              <a:ext cx="82300" cy="15150"/>
            </a:xfrm>
            <a:custGeom>
              <a:avLst/>
              <a:gdLst/>
              <a:ahLst/>
              <a:cxnLst/>
              <a:rect l="l" t="t" r="r" b="b"/>
              <a:pathLst>
                <a:path w="3292" h="606" extrusionOk="0">
                  <a:moveTo>
                    <a:pt x="349" y="1"/>
                  </a:moveTo>
                  <a:cubicBezTo>
                    <a:pt x="134" y="1"/>
                    <a:pt x="1" y="175"/>
                    <a:pt x="52" y="349"/>
                  </a:cubicBezTo>
                  <a:cubicBezTo>
                    <a:pt x="52" y="513"/>
                    <a:pt x="175" y="605"/>
                    <a:pt x="349" y="605"/>
                  </a:cubicBezTo>
                  <a:lnTo>
                    <a:pt x="2953" y="605"/>
                  </a:lnTo>
                  <a:cubicBezTo>
                    <a:pt x="3127" y="605"/>
                    <a:pt x="3291" y="431"/>
                    <a:pt x="3250" y="257"/>
                  </a:cubicBezTo>
                  <a:cubicBezTo>
                    <a:pt x="3209" y="134"/>
                    <a:pt x="3076" y="1"/>
                    <a:pt x="295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5"/>
            <p:cNvSpPr/>
            <p:nvPr/>
          </p:nvSpPr>
          <p:spPr>
            <a:xfrm>
              <a:off x="2548363" y="2520475"/>
              <a:ext cx="267075" cy="179100"/>
            </a:xfrm>
            <a:custGeom>
              <a:avLst/>
              <a:gdLst/>
              <a:ahLst/>
              <a:cxnLst/>
              <a:rect l="l" t="t" r="r" b="b"/>
              <a:pathLst>
                <a:path w="10683" h="7164" extrusionOk="0">
                  <a:moveTo>
                    <a:pt x="5341" y="634"/>
                  </a:moveTo>
                  <a:lnTo>
                    <a:pt x="9483" y="2089"/>
                  </a:lnTo>
                  <a:lnTo>
                    <a:pt x="5341" y="3494"/>
                  </a:lnTo>
                  <a:lnTo>
                    <a:pt x="1200" y="2089"/>
                  </a:lnTo>
                  <a:lnTo>
                    <a:pt x="5341" y="634"/>
                  </a:lnTo>
                  <a:close/>
                  <a:moveTo>
                    <a:pt x="7863" y="3279"/>
                  </a:moveTo>
                  <a:lnTo>
                    <a:pt x="7863" y="5585"/>
                  </a:lnTo>
                  <a:lnTo>
                    <a:pt x="5341" y="6569"/>
                  </a:lnTo>
                  <a:lnTo>
                    <a:pt x="2778" y="5585"/>
                  </a:lnTo>
                  <a:lnTo>
                    <a:pt x="2778" y="3279"/>
                  </a:lnTo>
                  <a:lnTo>
                    <a:pt x="5208" y="4089"/>
                  </a:lnTo>
                  <a:cubicBezTo>
                    <a:pt x="5259" y="4140"/>
                    <a:pt x="5300" y="4140"/>
                    <a:pt x="5341" y="4140"/>
                  </a:cubicBezTo>
                  <a:cubicBezTo>
                    <a:pt x="5382" y="4140"/>
                    <a:pt x="5382" y="4140"/>
                    <a:pt x="5423" y="4089"/>
                  </a:cubicBezTo>
                  <a:lnTo>
                    <a:pt x="7863" y="3279"/>
                  </a:lnTo>
                  <a:close/>
                  <a:moveTo>
                    <a:pt x="5335" y="1"/>
                  </a:moveTo>
                  <a:cubicBezTo>
                    <a:pt x="5298" y="1"/>
                    <a:pt x="5254" y="14"/>
                    <a:pt x="5208" y="39"/>
                  </a:cubicBezTo>
                  <a:lnTo>
                    <a:pt x="216" y="1782"/>
                  </a:lnTo>
                  <a:cubicBezTo>
                    <a:pt x="82" y="1874"/>
                    <a:pt x="0" y="1997"/>
                    <a:pt x="0" y="2171"/>
                  </a:cubicBezTo>
                  <a:cubicBezTo>
                    <a:pt x="41" y="2253"/>
                    <a:pt x="133" y="2346"/>
                    <a:pt x="216" y="2387"/>
                  </a:cubicBezTo>
                  <a:lnTo>
                    <a:pt x="2184" y="3063"/>
                  </a:lnTo>
                  <a:lnTo>
                    <a:pt x="2184" y="5800"/>
                  </a:lnTo>
                  <a:cubicBezTo>
                    <a:pt x="2184" y="5934"/>
                    <a:pt x="2266" y="6016"/>
                    <a:pt x="2389" y="6057"/>
                  </a:cubicBezTo>
                  <a:lnTo>
                    <a:pt x="5208" y="7164"/>
                  </a:lnTo>
                  <a:lnTo>
                    <a:pt x="5423" y="7164"/>
                  </a:lnTo>
                  <a:lnTo>
                    <a:pt x="8283" y="6057"/>
                  </a:lnTo>
                  <a:cubicBezTo>
                    <a:pt x="8376" y="6016"/>
                    <a:pt x="8458" y="5934"/>
                    <a:pt x="8458" y="5800"/>
                  </a:cubicBezTo>
                  <a:lnTo>
                    <a:pt x="8458" y="3063"/>
                  </a:lnTo>
                  <a:lnTo>
                    <a:pt x="10426" y="2387"/>
                  </a:lnTo>
                  <a:cubicBezTo>
                    <a:pt x="10549" y="2346"/>
                    <a:pt x="10590" y="2253"/>
                    <a:pt x="10641" y="2171"/>
                  </a:cubicBezTo>
                  <a:cubicBezTo>
                    <a:pt x="10682" y="1997"/>
                    <a:pt x="10590" y="1874"/>
                    <a:pt x="10467" y="1782"/>
                  </a:cubicBezTo>
                  <a:lnTo>
                    <a:pt x="5423" y="39"/>
                  </a:lnTo>
                  <a:cubicBezTo>
                    <a:pt x="5403" y="14"/>
                    <a:pt x="5372" y="1"/>
                    <a:pt x="5335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45"/>
          <p:cNvGrpSpPr/>
          <p:nvPr/>
        </p:nvGrpSpPr>
        <p:grpSpPr>
          <a:xfrm>
            <a:off x="2680038" y="3640513"/>
            <a:ext cx="343950" cy="288325"/>
            <a:chOff x="7796863" y="2004525"/>
            <a:chExt cx="343950" cy="288325"/>
          </a:xfrm>
        </p:grpSpPr>
        <p:sp>
          <p:nvSpPr>
            <p:cNvPr id="489" name="Google Shape;489;p45"/>
            <p:cNvSpPr/>
            <p:nvPr/>
          </p:nvSpPr>
          <p:spPr>
            <a:xfrm>
              <a:off x="7796863" y="2004525"/>
              <a:ext cx="343950" cy="288325"/>
            </a:xfrm>
            <a:custGeom>
              <a:avLst/>
              <a:gdLst/>
              <a:ahLst/>
              <a:cxnLst/>
              <a:rect l="l" t="t" r="r" b="b"/>
              <a:pathLst>
                <a:path w="13758" h="11533" extrusionOk="0">
                  <a:moveTo>
                    <a:pt x="6582" y="595"/>
                  </a:moveTo>
                  <a:lnTo>
                    <a:pt x="6582" y="8755"/>
                  </a:lnTo>
                  <a:lnTo>
                    <a:pt x="1026" y="8755"/>
                  </a:lnTo>
                  <a:lnTo>
                    <a:pt x="1026" y="1107"/>
                  </a:lnTo>
                  <a:cubicBezTo>
                    <a:pt x="1026" y="851"/>
                    <a:pt x="1282" y="595"/>
                    <a:pt x="1579" y="595"/>
                  </a:cubicBezTo>
                  <a:close/>
                  <a:moveTo>
                    <a:pt x="12179" y="595"/>
                  </a:moveTo>
                  <a:cubicBezTo>
                    <a:pt x="12477" y="595"/>
                    <a:pt x="12733" y="810"/>
                    <a:pt x="12733" y="1107"/>
                  </a:cubicBezTo>
                  <a:lnTo>
                    <a:pt x="12733" y="8755"/>
                  </a:lnTo>
                  <a:lnTo>
                    <a:pt x="7177" y="8755"/>
                  </a:lnTo>
                  <a:lnTo>
                    <a:pt x="7177" y="595"/>
                  </a:lnTo>
                  <a:close/>
                  <a:moveTo>
                    <a:pt x="13163" y="9349"/>
                  </a:moveTo>
                  <a:lnTo>
                    <a:pt x="13163" y="9995"/>
                  </a:lnTo>
                  <a:cubicBezTo>
                    <a:pt x="13163" y="10508"/>
                    <a:pt x="12774" y="10938"/>
                    <a:pt x="12261" y="10938"/>
                  </a:cubicBezTo>
                  <a:lnTo>
                    <a:pt x="1497" y="10938"/>
                  </a:lnTo>
                  <a:cubicBezTo>
                    <a:pt x="985" y="10938"/>
                    <a:pt x="605" y="10508"/>
                    <a:pt x="605" y="9995"/>
                  </a:cubicBezTo>
                  <a:lnTo>
                    <a:pt x="605" y="9349"/>
                  </a:lnTo>
                  <a:close/>
                  <a:moveTo>
                    <a:pt x="1579" y="0"/>
                  </a:moveTo>
                  <a:cubicBezTo>
                    <a:pt x="985" y="0"/>
                    <a:pt x="472" y="513"/>
                    <a:pt x="472" y="1107"/>
                  </a:cubicBezTo>
                  <a:lnTo>
                    <a:pt x="472" y="8755"/>
                  </a:lnTo>
                  <a:lnTo>
                    <a:pt x="298" y="8755"/>
                  </a:lnTo>
                  <a:cubicBezTo>
                    <a:pt x="134" y="8755"/>
                    <a:pt x="0" y="8888"/>
                    <a:pt x="0" y="9052"/>
                  </a:cubicBezTo>
                  <a:lnTo>
                    <a:pt x="0" y="9995"/>
                  </a:lnTo>
                  <a:cubicBezTo>
                    <a:pt x="0" y="10846"/>
                    <a:pt x="687" y="11533"/>
                    <a:pt x="1497" y="11533"/>
                  </a:cubicBezTo>
                  <a:lnTo>
                    <a:pt x="12261" y="11533"/>
                  </a:lnTo>
                  <a:cubicBezTo>
                    <a:pt x="13071" y="11533"/>
                    <a:pt x="13758" y="10846"/>
                    <a:pt x="13758" y="9995"/>
                  </a:cubicBezTo>
                  <a:lnTo>
                    <a:pt x="13758" y="9052"/>
                  </a:lnTo>
                  <a:cubicBezTo>
                    <a:pt x="13758" y="8888"/>
                    <a:pt x="13625" y="8755"/>
                    <a:pt x="13461" y="8755"/>
                  </a:cubicBezTo>
                  <a:lnTo>
                    <a:pt x="13286" y="8755"/>
                  </a:lnTo>
                  <a:lnTo>
                    <a:pt x="13286" y="1107"/>
                  </a:lnTo>
                  <a:cubicBezTo>
                    <a:pt x="13286" y="513"/>
                    <a:pt x="12815" y="0"/>
                    <a:pt x="1217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5"/>
            <p:cNvSpPr/>
            <p:nvPr/>
          </p:nvSpPr>
          <p:spPr>
            <a:xfrm>
              <a:off x="7851463" y="2048350"/>
              <a:ext cx="48975" cy="58700"/>
            </a:xfrm>
            <a:custGeom>
              <a:avLst/>
              <a:gdLst/>
              <a:ahLst/>
              <a:cxnLst/>
              <a:rect l="l" t="t" r="r" b="b"/>
              <a:pathLst>
                <a:path w="1959" h="2348" extrusionOk="0">
                  <a:moveTo>
                    <a:pt x="338" y="0"/>
                  </a:moveTo>
                  <a:cubicBezTo>
                    <a:pt x="164" y="0"/>
                    <a:pt x="41" y="82"/>
                    <a:pt x="41" y="256"/>
                  </a:cubicBezTo>
                  <a:cubicBezTo>
                    <a:pt x="0" y="420"/>
                    <a:pt x="164" y="595"/>
                    <a:pt x="338" y="595"/>
                  </a:cubicBezTo>
                  <a:lnTo>
                    <a:pt x="677" y="595"/>
                  </a:lnTo>
                  <a:lnTo>
                    <a:pt x="677" y="2050"/>
                  </a:lnTo>
                  <a:cubicBezTo>
                    <a:pt x="677" y="2173"/>
                    <a:pt x="810" y="2307"/>
                    <a:pt x="933" y="2348"/>
                  </a:cubicBezTo>
                  <a:cubicBezTo>
                    <a:pt x="1107" y="2348"/>
                    <a:pt x="1281" y="2214"/>
                    <a:pt x="1281" y="2050"/>
                  </a:cubicBezTo>
                  <a:lnTo>
                    <a:pt x="1281" y="595"/>
                  </a:lnTo>
                  <a:lnTo>
                    <a:pt x="1620" y="595"/>
                  </a:lnTo>
                  <a:cubicBezTo>
                    <a:pt x="1794" y="595"/>
                    <a:pt x="1917" y="513"/>
                    <a:pt x="1917" y="338"/>
                  </a:cubicBezTo>
                  <a:cubicBezTo>
                    <a:pt x="1958" y="164"/>
                    <a:pt x="1835" y="0"/>
                    <a:pt x="1620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5"/>
            <p:cNvSpPr/>
            <p:nvPr/>
          </p:nvSpPr>
          <p:spPr>
            <a:xfrm>
              <a:off x="7905788" y="2092175"/>
              <a:ext cx="27950" cy="14875"/>
            </a:xfrm>
            <a:custGeom>
              <a:avLst/>
              <a:gdLst/>
              <a:ahLst/>
              <a:cxnLst/>
              <a:rect l="l" t="t" r="r" b="b"/>
              <a:pathLst>
                <a:path w="1118" h="595" extrusionOk="0">
                  <a:moveTo>
                    <a:pt x="349" y="0"/>
                  </a:moveTo>
                  <a:cubicBezTo>
                    <a:pt x="175" y="0"/>
                    <a:pt x="0" y="164"/>
                    <a:pt x="41" y="338"/>
                  </a:cubicBezTo>
                  <a:cubicBezTo>
                    <a:pt x="41" y="461"/>
                    <a:pt x="216" y="595"/>
                    <a:pt x="349" y="595"/>
                  </a:cubicBezTo>
                  <a:lnTo>
                    <a:pt x="769" y="595"/>
                  </a:lnTo>
                  <a:cubicBezTo>
                    <a:pt x="943" y="595"/>
                    <a:pt x="1118" y="420"/>
                    <a:pt x="1067" y="256"/>
                  </a:cubicBezTo>
                  <a:cubicBezTo>
                    <a:pt x="1026" y="82"/>
                    <a:pt x="902" y="0"/>
                    <a:pt x="76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5"/>
            <p:cNvSpPr/>
            <p:nvPr/>
          </p:nvSpPr>
          <p:spPr>
            <a:xfrm>
              <a:off x="7851463" y="2135725"/>
              <a:ext cx="82275" cy="15150"/>
            </a:xfrm>
            <a:custGeom>
              <a:avLst/>
              <a:gdLst/>
              <a:ahLst/>
              <a:cxnLst/>
              <a:rect l="l" t="t" r="r" b="b"/>
              <a:pathLst>
                <a:path w="3291" h="606" extrusionOk="0">
                  <a:moveTo>
                    <a:pt x="338" y="1"/>
                  </a:moveTo>
                  <a:cubicBezTo>
                    <a:pt x="123" y="1"/>
                    <a:pt x="0" y="175"/>
                    <a:pt x="41" y="349"/>
                  </a:cubicBezTo>
                  <a:cubicBezTo>
                    <a:pt x="41" y="472"/>
                    <a:pt x="164" y="606"/>
                    <a:pt x="338" y="606"/>
                  </a:cubicBezTo>
                  <a:lnTo>
                    <a:pt x="2942" y="606"/>
                  </a:lnTo>
                  <a:cubicBezTo>
                    <a:pt x="3116" y="606"/>
                    <a:pt x="3291" y="431"/>
                    <a:pt x="3240" y="257"/>
                  </a:cubicBezTo>
                  <a:cubicBezTo>
                    <a:pt x="3199" y="93"/>
                    <a:pt x="3075" y="1"/>
                    <a:pt x="294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5"/>
            <p:cNvSpPr/>
            <p:nvPr/>
          </p:nvSpPr>
          <p:spPr>
            <a:xfrm>
              <a:off x="8004188" y="2048350"/>
              <a:ext cx="82050" cy="14875"/>
            </a:xfrm>
            <a:custGeom>
              <a:avLst/>
              <a:gdLst/>
              <a:ahLst/>
              <a:cxnLst/>
              <a:rect l="l" t="t" r="r" b="b"/>
              <a:pathLst>
                <a:path w="3282" h="595" extrusionOk="0">
                  <a:moveTo>
                    <a:pt x="339" y="0"/>
                  </a:moveTo>
                  <a:cubicBezTo>
                    <a:pt x="165" y="0"/>
                    <a:pt x="1" y="164"/>
                    <a:pt x="42" y="338"/>
                  </a:cubicBezTo>
                  <a:cubicBezTo>
                    <a:pt x="83" y="513"/>
                    <a:pt x="206" y="595"/>
                    <a:pt x="339" y="595"/>
                  </a:cubicBezTo>
                  <a:lnTo>
                    <a:pt x="2943" y="595"/>
                  </a:lnTo>
                  <a:cubicBezTo>
                    <a:pt x="3158" y="595"/>
                    <a:pt x="3281" y="420"/>
                    <a:pt x="3240" y="256"/>
                  </a:cubicBezTo>
                  <a:cubicBezTo>
                    <a:pt x="3240" y="82"/>
                    <a:pt x="3117" y="0"/>
                    <a:pt x="2943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5"/>
            <p:cNvSpPr/>
            <p:nvPr/>
          </p:nvSpPr>
          <p:spPr>
            <a:xfrm>
              <a:off x="8004188" y="2092175"/>
              <a:ext cx="82050" cy="14875"/>
            </a:xfrm>
            <a:custGeom>
              <a:avLst/>
              <a:gdLst/>
              <a:ahLst/>
              <a:cxnLst/>
              <a:rect l="l" t="t" r="r" b="b"/>
              <a:pathLst>
                <a:path w="3282" h="595" extrusionOk="0">
                  <a:moveTo>
                    <a:pt x="339" y="0"/>
                  </a:moveTo>
                  <a:cubicBezTo>
                    <a:pt x="165" y="0"/>
                    <a:pt x="1" y="164"/>
                    <a:pt x="42" y="338"/>
                  </a:cubicBezTo>
                  <a:cubicBezTo>
                    <a:pt x="83" y="461"/>
                    <a:pt x="206" y="595"/>
                    <a:pt x="339" y="595"/>
                  </a:cubicBezTo>
                  <a:lnTo>
                    <a:pt x="2943" y="595"/>
                  </a:lnTo>
                  <a:cubicBezTo>
                    <a:pt x="3158" y="595"/>
                    <a:pt x="3281" y="420"/>
                    <a:pt x="3240" y="256"/>
                  </a:cubicBezTo>
                  <a:cubicBezTo>
                    <a:pt x="3240" y="82"/>
                    <a:pt x="3117" y="0"/>
                    <a:pt x="294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5"/>
            <p:cNvSpPr/>
            <p:nvPr/>
          </p:nvSpPr>
          <p:spPr>
            <a:xfrm>
              <a:off x="8004188" y="2135725"/>
              <a:ext cx="82050" cy="15150"/>
            </a:xfrm>
            <a:custGeom>
              <a:avLst/>
              <a:gdLst/>
              <a:ahLst/>
              <a:cxnLst/>
              <a:rect l="l" t="t" r="r" b="b"/>
              <a:pathLst>
                <a:path w="3282" h="606" extrusionOk="0">
                  <a:moveTo>
                    <a:pt x="339" y="1"/>
                  </a:moveTo>
                  <a:cubicBezTo>
                    <a:pt x="165" y="1"/>
                    <a:pt x="1" y="175"/>
                    <a:pt x="42" y="349"/>
                  </a:cubicBezTo>
                  <a:cubicBezTo>
                    <a:pt x="83" y="472"/>
                    <a:pt x="206" y="606"/>
                    <a:pt x="339" y="606"/>
                  </a:cubicBezTo>
                  <a:lnTo>
                    <a:pt x="2943" y="606"/>
                  </a:lnTo>
                  <a:cubicBezTo>
                    <a:pt x="3158" y="606"/>
                    <a:pt x="3281" y="431"/>
                    <a:pt x="3240" y="257"/>
                  </a:cubicBezTo>
                  <a:cubicBezTo>
                    <a:pt x="3240" y="93"/>
                    <a:pt x="3117" y="1"/>
                    <a:pt x="2943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5"/>
            <p:cNvSpPr/>
            <p:nvPr/>
          </p:nvSpPr>
          <p:spPr>
            <a:xfrm>
              <a:off x="8004188" y="2179550"/>
              <a:ext cx="82050" cy="15150"/>
            </a:xfrm>
            <a:custGeom>
              <a:avLst/>
              <a:gdLst/>
              <a:ahLst/>
              <a:cxnLst/>
              <a:rect l="l" t="t" r="r" b="b"/>
              <a:pathLst>
                <a:path w="3282" h="606" extrusionOk="0">
                  <a:moveTo>
                    <a:pt x="339" y="1"/>
                  </a:moveTo>
                  <a:cubicBezTo>
                    <a:pt x="165" y="1"/>
                    <a:pt x="1" y="175"/>
                    <a:pt x="42" y="349"/>
                  </a:cubicBezTo>
                  <a:cubicBezTo>
                    <a:pt x="83" y="472"/>
                    <a:pt x="206" y="606"/>
                    <a:pt x="339" y="606"/>
                  </a:cubicBezTo>
                  <a:lnTo>
                    <a:pt x="2943" y="606"/>
                  </a:lnTo>
                  <a:cubicBezTo>
                    <a:pt x="3158" y="606"/>
                    <a:pt x="3281" y="431"/>
                    <a:pt x="3240" y="257"/>
                  </a:cubicBezTo>
                  <a:cubicBezTo>
                    <a:pt x="3240" y="93"/>
                    <a:pt x="3117" y="1"/>
                    <a:pt x="294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5"/>
            <p:cNvSpPr/>
            <p:nvPr/>
          </p:nvSpPr>
          <p:spPr>
            <a:xfrm>
              <a:off x="7851463" y="2179550"/>
              <a:ext cx="82275" cy="15150"/>
            </a:xfrm>
            <a:custGeom>
              <a:avLst/>
              <a:gdLst/>
              <a:ahLst/>
              <a:cxnLst/>
              <a:rect l="l" t="t" r="r" b="b"/>
              <a:pathLst>
                <a:path w="3291" h="606" extrusionOk="0">
                  <a:moveTo>
                    <a:pt x="338" y="1"/>
                  </a:moveTo>
                  <a:cubicBezTo>
                    <a:pt x="123" y="1"/>
                    <a:pt x="0" y="175"/>
                    <a:pt x="41" y="349"/>
                  </a:cubicBezTo>
                  <a:cubicBezTo>
                    <a:pt x="41" y="472"/>
                    <a:pt x="164" y="606"/>
                    <a:pt x="338" y="606"/>
                  </a:cubicBezTo>
                  <a:lnTo>
                    <a:pt x="2942" y="606"/>
                  </a:lnTo>
                  <a:cubicBezTo>
                    <a:pt x="3116" y="606"/>
                    <a:pt x="3291" y="431"/>
                    <a:pt x="3240" y="257"/>
                  </a:cubicBezTo>
                  <a:cubicBezTo>
                    <a:pt x="3199" y="93"/>
                    <a:pt x="3075" y="1"/>
                    <a:pt x="2942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98" name="Google Shape;498;p45"/>
          <p:cNvCxnSpPr>
            <a:stCxn id="464" idx="2"/>
          </p:cNvCxnSpPr>
          <p:nvPr/>
        </p:nvCxnSpPr>
        <p:spPr>
          <a:xfrm>
            <a:off x="1632825" y="1725525"/>
            <a:ext cx="0" cy="3441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9" name="Google Shape;499;p45"/>
          <p:cNvCxnSpPr>
            <a:stCxn id="463" idx="2"/>
          </p:cNvCxnSpPr>
          <p:nvPr/>
        </p:nvCxnSpPr>
        <p:spPr>
          <a:xfrm>
            <a:off x="2242425" y="2898275"/>
            <a:ext cx="0" cy="2295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0" name="Google Shape;500;p45"/>
          <p:cNvCxnSpPr>
            <a:stCxn id="462" idx="2"/>
          </p:cNvCxnSpPr>
          <p:nvPr/>
        </p:nvCxnSpPr>
        <p:spPr>
          <a:xfrm>
            <a:off x="2852025" y="4042838"/>
            <a:ext cx="0" cy="1184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4465E20-0E38-45A4-8157-913A72C76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021" y="1034028"/>
            <a:ext cx="2738846" cy="11091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7E0BA0-B391-4BF6-9B45-28E0BA0BCE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031" t="360" b="1"/>
          <a:stretch/>
        </p:blipFill>
        <p:spPr>
          <a:xfrm>
            <a:off x="6508551" y="1945039"/>
            <a:ext cx="1002624" cy="16157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D51A37-283C-4F12-B0ED-9859F0C24A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50000" t="72671" r="32221" b="2334"/>
          <a:stretch/>
        </p:blipFill>
        <p:spPr>
          <a:xfrm>
            <a:off x="6276575" y="3560773"/>
            <a:ext cx="1221738" cy="113770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59"/>
          <p:cNvSpPr txBox="1">
            <a:spLocks noGrp="1"/>
          </p:cNvSpPr>
          <p:nvPr>
            <p:ph type="title"/>
          </p:nvPr>
        </p:nvSpPr>
        <p:spPr>
          <a:xfrm>
            <a:off x="5259274" y="1711208"/>
            <a:ext cx="3024900" cy="64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Assumptions</a:t>
            </a:r>
            <a:endParaRPr dirty="0"/>
          </a:p>
        </p:txBody>
      </p:sp>
      <p:sp>
        <p:nvSpPr>
          <p:cNvPr id="845" name="Google Shape;845;p59"/>
          <p:cNvSpPr txBox="1">
            <a:spLocks noGrp="1"/>
          </p:cNvSpPr>
          <p:nvPr>
            <p:ph type="subTitle" idx="1"/>
          </p:nvPr>
        </p:nvSpPr>
        <p:spPr>
          <a:xfrm>
            <a:off x="5348939" y="2353508"/>
            <a:ext cx="3370396" cy="12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All friction forces are neglected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/>
              <a:t>the ball is symetric and rounded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The plate has infinite surface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E43E53-C915-42A7-904B-B6B856AAE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00" y="1674882"/>
            <a:ext cx="4165600" cy="16891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E43E53-C915-42A7-904B-B6B856AAE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00" y="1674882"/>
            <a:ext cx="4165600" cy="16891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4F8F16-FBF5-4528-8160-510FAAB02B7A}"/>
                  </a:ext>
                </a:extLst>
              </p:cNvPr>
              <p:cNvSpPr txBox="1"/>
              <p:nvPr/>
            </p:nvSpPr>
            <p:spPr>
              <a:xfrm>
                <a:off x="5116052" y="2519432"/>
                <a:ext cx="3136407" cy="7634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̇"/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4F8F16-FBF5-4528-8160-510FAAB02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6052" y="2519432"/>
                <a:ext cx="3136407" cy="763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C3FDBF00-8168-48B1-A112-A26F256CFC4C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906400" y="3677505"/>
            <a:ext cx="3702341" cy="28770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C523195-15B5-421B-B038-9A35B1BB4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053" y="1655492"/>
            <a:ext cx="3024900" cy="642300"/>
          </a:xfrm>
        </p:spPr>
        <p:txBody>
          <a:bodyPr/>
          <a:lstStyle/>
          <a:p>
            <a:r>
              <a:rPr lang="en-GB" dirty="0"/>
              <a:t>Euler Lagrange Formula</a:t>
            </a:r>
          </a:p>
        </p:txBody>
      </p:sp>
    </p:spTree>
    <p:extLst>
      <p:ext uri="{BB962C8B-B14F-4D97-AF65-F5344CB8AC3E}">
        <p14:creationId xmlns:p14="http://schemas.microsoft.com/office/powerpoint/2010/main" val="2619806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35"/>
          <p:cNvCxnSpPr>
            <a:stCxn id="305" idx="1"/>
          </p:cNvCxnSpPr>
          <p:nvPr/>
        </p:nvCxnSpPr>
        <p:spPr>
          <a:xfrm rot="10800000">
            <a:off x="-167825" y="3160425"/>
            <a:ext cx="630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35"/>
          <p:cNvCxnSpPr>
            <a:stCxn id="307" idx="3"/>
          </p:cNvCxnSpPr>
          <p:nvPr/>
        </p:nvCxnSpPr>
        <p:spPr>
          <a:xfrm>
            <a:off x="1285275" y="1502500"/>
            <a:ext cx="8009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" name="Google Shape;308;p35"/>
          <p:cNvSpPr txBox="1">
            <a:spLocks noGrp="1"/>
          </p:cNvSpPr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09" name="Google Shape;309;p35"/>
          <p:cNvSpPr txBox="1">
            <a:spLocks noGrp="1"/>
          </p:cNvSpPr>
          <p:nvPr>
            <p:ph type="subTitle" idx="3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Responses and results with discussion</a:t>
            </a:r>
            <a:endParaRPr sz="1600" dirty="0"/>
          </a:p>
        </p:txBody>
      </p:sp>
      <p:sp>
        <p:nvSpPr>
          <p:cNvPr id="310" name="Google Shape;310;p35"/>
          <p:cNvSpPr txBox="1">
            <a:spLocks noGrp="1"/>
          </p:cNvSpPr>
          <p:nvPr>
            <p:ph type="subTitle" idx="1"/>
          </p:nvPr>
        </p:nvSpPr>
        <p:spPr>
          <a:xfrm>
            <a:off x="788675" y="2348628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</a:t>
            </a:r>
            <a:r>
              <a:rPr lang="en" dirty="0"/>
              <a:t> bierif overview and some motovations sights</a:t>
            </a:r>
            <a:endParaRPr dirty="0"/>
          </a:p>
        </p:txBody>
      </p:sp>
      <p:sp>
        <p:nvSpPr>
          <p:cNvPr id="311" name="Google Shape;311;p35"/>
          <p:cNvSpPr txBox="1">
            <a:spLocks noGrp="1"/>
          </p:cNvSpPr>
          <p:nvPr>
            <p:ph type="subTitle" idx="2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PID controller tuning and designing</a:t>
            </a:r>
            <a:endParaRPr dirty="0"/>
          </a:p>
        </p:txBody>
      </p:sp>
      <p:sp>
        <p:nvSpPr>
          <p:cNvPr id="312" name="Google Shape;312;p35"/>
          <p:cNvSpPr txBox="1">
            <a:spLocks noGrp="1"/>
          </p:cNvSpPr>
          <p:nvPr>
            <p:ph type="subTitle" idx="4"/>
          </p:nvPr>
        </p:nvSpPr>
        <p:spPr>
          <a:xfrm>
            <a:off x="3418500" y="235117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</a:t>
            </a:r>
            <a:r>
              <a:rPr lang="en" dirty="0"/>
              <a:t>echanical and electrical parts and design</a:t>
            </a:r>
            <a:endParaRPr dirty="0"/>
          </a:p>
        </p:txBody>
      </p:sp>
      <p:sp>
        <p:nvSpPr>
          <p:cNvPr id="307" name="Google Shape;307;p35"/>
          <p:cNvSpPr txBox="1">
            <a:spLocks noGrp="1"/>
          </p:cNvSpPr>
          <p:nvPr>
            <p:ph type="title" idx="5"/>
          </p:nvPr>
        </p:nvSpPr>
        <p:spPr>
          <a:xfrm>
            <a:off x="919575" y="1319650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3" name="Google Shape;313;p35"/>
          <p:cNvSpPr txBox="1">
            <a:spLocks noGrp="1"/>
          </p:cNvSpPr>
          <p:nvPr>
            <p:ph type="title" idx="6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14" name="Google Shape;314;p35"/>
          <p:cNvSpPr txBox="1">
            <a:spLocks noGrp="1"/>
          </p:cNvSpPr>
          <p:nvPr>
            <p:ph type="title" idx="7"/>
          </p:nvPr>
        </p:nvSpPr>
        <p:spPr>
          <a:xfrm>
            <a:off x="919575" y="2977575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 idx="8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6" name="Google Shape;316;p35"/>
          <p:cNvSpPr txBox="1">
            <a:spLocks noGrp="1"/>
          </p:cNvSpPr>
          <p:nvPr>
            <p:ph type="subTitle" idx="9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 recommendations and future work</a:t>
            </a:r>
            <a:endParaRPr dirty="0"/>
          </a:p>
        </p:txBody>
      </p:sp>
      <p:sp>
        <p:nvSpPr>
          <p:cNvPr id="317" name="Google Shape;317;p35"/>
          <p:cNvSpPr txBox="1">
            <a:spLocks noGrp="1"/>
          </p:cNvSpPr>
          <p:nvPr>
            <p:ph type="subTitle" idx="13"/>
          </p:nvPr>
        </p:nvSpPr>
        <p:spPr>
          <a:xfrm>
            <a:off x="6048325" y="2351176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</a:t>
            </a:r>
            <a:r>
              <a:rPr lang="en" dirty="0"/>
              <a:t>angrangian modeling and linearization</a:t>
            </a:r>
            <a:endParaRPr dirty="0"/>
          </a:p>
        </p:txBody>
      </p:sp>
      <p:sp>
        <p:nvSpPr>
          <p:cNvPr id="305" name="Google Shape;305;p35"/>
          <p:cNvSpPr txBox="1">
            <a:spLocks noGrp="1"/>
          </p:cNvSpPr>
          <p:nvPr>
            <p:ph type="title" idx="14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18" name="Google Shape;318;p35"/>
          <p:cNvSpPr txBox="1">
            <a:spLocks noGrp="1"/>
          </p:cNvSpPr>
          <p:nvPr>
            <p:ph type="title" idx="15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19" name="Google Shape;319;p35"/>
          <p:cNvSpPr txBox="1">
            <a:spLocks noGrp="1"/>
          </p:cNvSpPr>
          <p:nvPr>
            <p:ph type="subTitle" idx="16"/>
          </p:nvPr>
        </p:nvSpPr>
        <p:spPr>
          <a:xfrm>
            <a:off x="788675" y="1681002"/>
            <a:ext cx="2305500" cy="7358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and Motivations</a:t>
            </a:r>
            <a:endParaRPr dirty="0"/>
          </a:p>
        </p:txBody>
      </p:sp>
      <p:sp>
        <p:nvSpPr>
          <p:cNvPr id="320" name="Google Shape;320;p35"/>
          <p:cNvSpPr txBox="1">
            <a:spLocks noGrp="1"/>
          </p:cNvSpPr>
          <p:nvPr>
            <p:ph type="subTitle" idx="17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 Design</a:t>
            </a:r>
            <a:endParaRPr dirty="0"/>
          </a:p>
        </p:txBody>
      </p:sp>
      <p:sp>
        <p:nvSpPr>
          <p:cNvPr id="321" name="Google Shape;321;p35"/>
          <p:cNvSpPr txBox="1">
            <a:spLocks noGrp="1"/>
          </p:cNvSpPr>
          <p:nvPr>
            <p:ph type="subTitle" idx="18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Analysis</a:t>
            </a:r>
            <a:endParaRPr dirty="0"/>
          </a:p>
        </p:txBody>
      </p:sp>
      <p:sp>
        <p:nvSpPr>
          <p:cNvPr id="322" name="Google Shape;322;p35"/>
          <p:cNvSpPr txBox="1">
            <a:spLocks noGrp="1"/>
          </p:cNvSpPr>
          <p:nvPr>
            <p:ph type="subTitle" idx="19"/>
          </p:nvPr>
        </p:nvSpPr>
        <p:spPr>
          <a:xfrm>
            <a:off x="3418500" y="1695938"/>
            <a:ext cx="2305500" cy="7402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Plant Selection and Implementation</a:t>
            </a:r>
            <a:endParaRPr dirty="0"/>
          </a:p>
        </p:txBody>
      </p:sp>
      <p:sp>
        <p:nvSpPr>
          <p:cNvPr id="323" name="Google Shape;323;p35"/>
          <p:cNvSpPr txBox="1">
            <a:spLocks noGrp="1"/>
          </p:cNvSpPr>
          <p:nvPr>
            <p:ph type="subTitle" idx="20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324" name="Google Shape;324;p35"/>
          <p:cNvSpPr txBox="1">
            <a:spLocks noGrp="1"/>
          </p:cNvSpPr>
          <p:nvPr>
            <p:ph type="subTitle" idx="21"/>
          </p:nvPr>
        </p:nvSpPr>
        <p:spPr>
          <a:xfrm>
            <a:off x="6048325" y="1685365"/>
            <a:ext cx="2305500" cy="731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Mathematical Modeling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E43E53-C915-42A7-904B-B6B856AAE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800" y="1674882"/>
            <a:ext cx="4165600" cy="16891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C523195-15B5-421B-B038-9A35B1BB4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053" y="1554489"/>
            <a:ext cx="3410727" cy="642300"/>
          </a:xfrm>
        </p:spPr>
        <p:txBody>
          <a:bodyPr/>
          <a:lstStyle/>
          <a:p>
            <a:r>
              <a:rPr lang="en-GB" dirty="0"/>
              <a:t>Kinetic and potential energy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21571-76DD-4201-ADBE-905E57F377E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116053" y="2297792"/>
            <a:ext cx="3765109" cy="1184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EE787D-41E2-45E3-99CC-BCA2E2B052F8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116053" y="4018717"/>
            <a:ext cx="2862894" cy="21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319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Equation of motion</a:t>
            </a:r>
            <a:endParaRPr dirty="0"/>
          </a:p>
        </p:txBody>
      </p:sp>
      <p:sp>
        <p:nvSpPr>
          <p:cNvPr id="648" name="Google Shape;648;p52"/>
          <p:cNvSpPr txBox="1">
            <a:spLocks noGrp="1"/>
          </p:cNvSpPr>
          <p:nvPr>
            <p:ph type="subTitle" idx="3"/>
          </p:nvPr>
        </p:nvSpPr>
        <p:spPr>
          <a:xfrm>
            <a:off x="318008" y="1570405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</a:t>
            </a:r>
            <a:r>
              <a:rPr lang="en" dirty="0"/>
              <a:t>ifferential equations</a:t>
            </a:r>
            <a:endParaRPr dirty="0"/>
          </a:p>
        </p:txBody>
      </p:sp>
      <p:sp>
        <p:nvSpPr>
          <p:cNvPr id="649" name="Google Shape;649;p52"/>
          <p:cNvSpPr txBox="1">
            <a:spLocks noGrp="1"/>
          </p:cNvSpPr>
          <p:nvPr>
            <p:ph type="subTitle" idx="4"/>
          </p:nvPr>
        </p:nvSpPr>
        <p:spPr>
          <a:xfrm>
            <a:off x="4128693" y="1570405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</a:t>
            </a:r>
            <a:r>
              <a:rPr lang="en" dirty="0"/>
              <a:t>n state space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D7A603-9D1F-4E84-B144-DF656C837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08" y="1931905"/>
            <a:ext cx="3800624" cy="25856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F61288-967E-42A3-B3EC-51935FF84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693" y="1931905"/>
            <a:ext cx="4697299" cy="18971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2C8CE6-820A-457E-83B8-093F54B04240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090808" y="4094548"/>
            <a:ext cx="4546356" cy="23185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Simplification and linearization</a:t>
            </a:r>
            <a:endParaRPr dirty="0"/>
          </a:p>
        </p:txBody>
      </p:sp>
      <p:sp>
        <p:nvSpPr>
          <p:cNvPr id="648" name="Google Shape;648;p52"/>
          <p:cNvSpPr txBox="1">
            <a:spLocks noGrp="1"/>
          </p:cNvSpPr>
          <p:nvPr>
            <p:ph type="subTitle" idx="3"/>
          </p:nvPr>
        </p:nvSpPr>
        <p:spPr>
          <a:xfrm>
            <a:off x="318008" y="1570405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</a:t>
            </a:r>
            <a:r>
              <a:rPr lang="en" dirty="0"/>
              <a:t>implification assumption</a:t>
            </a:r>
            <a:endParaRPr dirty="0"/>
          </a:p>
        </p:txBody>
      </p:sp>
      <p:sp>
        <p:nvSpPr>
          <p:cNvPr id="649" name="Google Shape;649;p52"/>
          <p:cNvSpPr txBox="1">
            <a:spLocks noGrp="1"/>
          </p:cNvSpPr>
          <p:nvPr>
            <p:ph type="subTitle" idx="4"/>
          </p:nvPr>
        </p:nvSpPr>
        <p:spPr>
          <a:xfrm>
            <a:off x="4411221" y="1570405"/>
            <a:ext cx="3772800" cy="36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</a:t>
            </a:r>
            <a:r>
              <a:rPr lang="en" dirty="0"/>
              <a:t>inearized model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D87846-9012-4C84-9FB4-09DA21600AA5}"/>
              </a:ext>
            </a:extLst>
          </p:cNvPr>
          <p:cNvSpPr txBox="1"/>
          <p:nvPr/>
        </p:nvSpPr>
        <p:spPr>
          <a:xfrm>
            <a:off x="318008" y="1931905"/>
            <a:ext cx="3282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</a:t>
            </a:r>
          </a:p>
        </p:txBody>
      </p:sp>
      <p:sp>
        <p:nvSpPr>
          <p:cNvPr id="10" name="Google Shape;845;p59">
            <a:extLst>
              <a:ext uri="{FF2B5EF4-FFF2-40B4-BE49-F238E27FC236}">
                <a16:creationId xmlns:a16="http://schemas.microsoft.com/office/drawing/2014/main" id="{81C947C4-60B6-4F4F-B64F-BD8C93ABA061}"/>
              </a:ext>
            </a:extLst>
          </p:cNvPr>
          <p:cNvSpPr txBox="1">
            <a:spLocks/>
          </p:cNvSpPr>
          <p:nvPr/>
        </p:nvSpPr>
        <p:spPr>
          <a:xfrm>
            <a:off x="318008" y="2085793"/>
            <a:ext cx="3370396" cy="157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inclination angles assumed to be small &lt; 15 therefore sine(ɑ) = ɑ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motor doesn’t lose any steps and load doesn’t affect their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ball is solid spherical object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BB0902-E1DD-43FE-99BB-7BD9D5705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31905"/>
            <a:ext cx="2229161" cy="1305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FAD804-4E2D-414F-B732-71886FE34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211596"/>
            <a:ext cx="2676899" cy="141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59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6F2C3-08B0-4B64-95CA-352C985BB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205" y="442274"/>
            <a:ext cx="2068920" cy="659190"/>
          </a:xfrm>
        </p:spPr>
        <p:txBody>
          <a:bodyPr/>
          <a:lstStyle/>
          <a:p>
            <a:r>
              <a:rPr lang="en-GB" dirty="0" err="1"/>
              <a:t>Linkge</a:t>
            </a:r>
            <a:r>
              <a:rPr lang="en-GB" dirty="0"/>
              <a:t> gain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E42D0A-2C9E-441F-B5B4-9A9C9D5DC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25" y="1224724"/>
            <a:ext cx="3217221" cy="1975676"/>
          </a:xfrm>
          <a:prstGeom prst="rect">
            <a:avLst/>
          </a:prstGeom>
        </p:spPr>
      </p:pic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FE2D7185-87A8-4089-8B25-8A2B7DCC66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879458"/>
              </p:ext>
            </p:extLst>
          </p:nvPr>
        </p:nvGraphicFramePr>
        <p:xfrm>
          <a:off x="5804775" y="605790"/>
          <a:ext cx="2470020" cy="3931920"/>
        </p:xfrm>
        <a:graphic>
          <a:graphicData uri="http://schemas.openxmlformats.org/drawingml/2006/table">
            <a:tbl>
              <a:tblPr firstRow="1" bandRow="1">
                <a:tableStyleId>{757F14C6-E86B-4D75-819E-9CEC81AAA840}</a:tableStyleId>
              </a:tblPr>
              <a:tblGrid>
                <a:gridCol w="823340">
                  <a:extLst>
                    <a:ext uri="{9D8B030D-6E8A-4147-A177-3AD203B41FA5}">
                      <a16:colId xmlns:a16="http://schemas.microsoft.com/office/drawing/2014/main" val="802306224"/>
                    </a:ext>
                  </a:extLst>
                </a:gridCol>
                <a:gridCol w="823340">
                  <a:extLst>
                    <a:ext uri="{9D8B030D-6E8A-4147-A177-3AD203B41FA5}">
                      <a16:colId xmlns:a16="http://schemas.microsoft.com/office/drawing/2014/main" val="2945917402"/>
                    </a:ext>
                  </a:extLst>
                </a:gridCol>
                <a:gridCol w="823340">
                  <a:extLst>
                    <a:ext uri="{9D8B030D-6E8A-4147-A177-3AD203B41FA5}">
                      <a16:colId xmlns:a16="http://schemas.microsoft.com/office/drawing/2014/main" val="2321534574"/>
                    </a:ext>
                  </a:extLst>
                </a:gridCol>
              </a:tblGrid>
              <a:tr h="385486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Servo motor angle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Inclination angle alpha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dirty="0"/>
                        <a:t>Inclination angle beta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5551333"/>
                  </a:ext>
                </a:extLst>
              </a:tr>
              <a:tr h="12435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-7.9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7.3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8294474"/>
                  </a:ext>
                </a:extLst>
              </a:tr>
              <a:tr h="12435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-7.8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7.0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891454"/>
                  </a:ext>
                </a:extLst>
              </a:tr>
              <a:tr h="12435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-7.6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6.8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737836"/>
                  </a:ext>
                </a:extLst>
              </a:tr>
              <a:tr h="12435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-7.2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6.6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6181304"/>
                  </a:ext>
                </a:extLst>
              </a:tr>
              <a:tr h="124350">
                <a:tc>
                  <a:txBody>
                    <a:bodyPr/>
                    <a:lstStyle/>
                    <a:p>
                      <a:pPr algn="ctr"/>
                      <a:endParaRPr lang="en-GB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......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5296135"/>
                  </a:ext>
                </a:extLst>
              </a:tr>
              <a:tr h="12435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85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0.8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-1.7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7406933"/>
                  </a:ext>
                </a:extLst>
              </a:tr>
              <a:tr h="12435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90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-2.3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609694"/>
                  </a:ext>
                </a:extLst>
              </a:tr>
              <a:tr h="12435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95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-2.9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5843443"/>
                  </a:ext>
                </a:extLst>
              </a:tr>
              <a:tr h="124350">
                <a:tc>
                  <a:txBody>
                    <a:bodyPr/>
                    <a:lstStyle/>
                    <a:p>
                      <a:pPr algn="ctr"/>
                      <a:endParaRPr lang="en-GB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…….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GB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1354849"/>
                  </a:ext>
                </a:extLst>
              </a:tr>
              <a:tr h="12435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145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-9.0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245092"/>
                  </a:ext>
                </a:extLst>
              </a:tr>
              <a:tr h="12435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150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9.6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-9.3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696681"/>
                  </a:ext>
                </a:extLst>
              </a:tr>
              <a:tr h="124350"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180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10.5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-10.2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792897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38A6339-2EC9-4ABA-ADCD-91892AD18EEA}"/>
              </a:ext>
            </a:extLst>
          </p:cNvPr>
          <p:cNvSpPr txBox="1"/>
          <p:nvPr/>
        </p:nvSpPr>
        <p:spPr>
          <a:xfrm>
            <a:off x="686325" y="3323660"/>
            <a:ext cx="29038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Mapping the angles and using linear polynomial</a:t>
            </a:r>
            <a:r>
              <a:rPr lang="en-GB" b="1" dirty="0"/>
              <a:t> </a:t>
            </a:r>
            <a:r>
              <a:rPr lang="en-GB" dirty="0"/>
              <a:t>regression:</a:t>
            </a:r>
          </a:p>
          <a:p>
            <a:endParaRPr lang="en-GB" dirty="0"/>
          </a:p>
          <a:p>
            <a:r>
              <a:rPr lang="en-GB" dirty="0">
                <a:highlight>
                  <a:srgbClr val="C0C0C0"/>
                </a:highlight>
              </a:rPr>
              <a:t>Kx = 0.0445</a:t>
            </a:r>
            <a:r>
              <a:rPr lang="en-GB" dirty="0"/>
              <a:t>          </a:t>
            </a:r>
            <a:r>
              <a:rPr lang="en-GB" dirty="0">
                <a:highlight>
                  <a:srgbClr val="C0C0C0"/>
                </a:highlight>
              </a:rPr>
              <a:t>Ky = 0.0377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91473C-F0D9-45EB-A05D-1C120D2EF8D9}"/>
              </a:ext>
            </a:extLst>
          </p:cNvPr>
          <p:cNvSpPr txBox="1">
            <a:spLocks/>
          </p:cNvSpPr>
          <p:nvPr/>
        </p:nvSpPr>
        <p:spPr>
          <a:xfrm>
            <a:off x="6005325" y="227323"/>
            <a:ext cx="2068920" cy="4299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algn="ctr"/>
            <a:r>
              <a:rPr lang="en-GB" sz="1600" dirty="0"/>
              <a:t>Mapping table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C5BFB58-F15D-4781-9B21-C91DB78AD936}"/>
              </a:ext>
            </a:extLst>
          </p:cNvPr>
          <p:cNvCxnSpPr/>
          <p:nvPr/>
        </p:nvCxnSpPr>
        <p:spPr>
          <a:xfrm>
            <a:off x="5006340" y="605790"/>
            <a:ext cx="0" cy="33604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0349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9E534-2CE7-47AE-87DF-4A2E7EA1F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763" y="839640"/>
            <a:ext cx="3550329" cy="531900"/>
          </a:xfrm>
        </p:spPr>
        <p:txBody>
          <a:bodyPr/>
          <a:lstStyle/>
          <a:p>
            <a:pPr algn="l"/>
            <a:r>
              <a:rPr lang="en-GB" dirty="0"/>
              <a:t>MG995 Servomotor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2BD3B6-FD0E-44C5-B6F7-1A9E343E5256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952575" y="1879574"/>
            <a:ext cx="2941600" cy="5774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1E3779-24CC-49E5-A1BC-BD199A822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63" y="2507952"/>
            <a:ext cx="4350729" cy="7033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20DCDF-8DE0-402B-929D-86914D4F5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088" y="959984"/>
            <a:ext cx="3550329" cy="26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289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479CB146-5D82-46DF-AD0C-F97B6E83F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710" y="698624"/>
            <a:ext cx="2725635" cy="531900"/>
          </a:xfrm>
        </p:spPr>
        <p:txBody>
          <a:bodyPr/>
          <a:lstStyle/>
          <a:p>
            <a:pPr algn="l"/>
            <a:r>
              <a:rPr lang="en-GB" dirty="0"/>
              <a:t>Overall model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D5B481D-8765-47FE-84AD-E36BD9BA8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355" y="766299"/>
            <a:ext cx="5250416" cy="25377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683A44-2EF4-49AD-8CD6-6CA1807AA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00" y="2861709"/>
            <a:ext cx="2725635" cy="5864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DAE70E7-87B0-4B99-9213-01A5A413A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770" y="3546926"/>
            <a:ext cx="4241977" cy="1145333"/>
          </a:xfrm>
          <a:prstGeom prst="rect">
            <a:avLst/>
          </a:prstGeom>
        </p:spPr>
      </p:pic>
      <p:sp>
        <p:nvSpPr>
          <p:cNvPr id="25" name="Google Shape;845;p59">
            <a:extLst>
              <a:ext uri="{FF2B5EF4-FFF2-40B4-BE49-F238E27FC236}">
                <a16:creationId xmlns:a16="http://schemas.microsoft.com/office/drawing/2014/main" id="{A60D1955-9373-426A-85A5-041FB9E78462}"/>
              </a:ext>
            </a:extLst>
          </p:cNvPr>
          <p:cNvSpPr txBox="1">
            <a:spLocks/>
          </p:cNvSpPr>
          <p:nvPr/>
        </p:nvSpPr>
        <p:spPr>
          <a:xfrm>
            <a:off x="651710" y="1463612"/>
            <a:ext cx="2537961" cy="1574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None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139700" indent="0"/>
            <a:r>
              <a:rPr lang="en-GB" dirty="0"/>
              <a:t>Taking in account the linearized plant model and the actuator model with the linkage gain</a:t>
            </a:r>
          </a:p>
        </p:txBody>
      </p:sp>
    </p:spTree>
    <p:extLst>
      <p:ext uri="{BB962C8B-B14F-4D97-AF65-F5344CB8AC3E}">
        <p14:creationId xmlns:p14="http://schemas.microsoft.com/office/powerpoint/2010/main" val="917237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FE48A-9FDC-4C41-BC32-E4526ACDA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Root locus with no controller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1BCF9-821E-4A25-B83C-E099D249A3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00" t="5161" r="7799" b="2589"/>
          <a:stretch/>
        </p:blipFill>
        <p:spPr>
          <a:xfrm>
            <a:off x="642366" y="972005"/>
            <a:ext cx="7708500" cy="368046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C4B4BF-E31F-41D6-BF92-35551D2F7119}"/>
              </a:ext>
            </a:extLst>
          </p:cNvPr>
          <p:cNvCxnSpPr/>
          <p:nvPr/>
        </p:nvCxnSpPr>
        <p:spPr>
          <a:xfrm flipV="1">
            <a:off x="8172450" y="-137905"/>
            <a:ext cx="0" cy="1200605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697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16475" y="2297522"/>
            <a:ext cx="5067600" cy="8356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Control Design</a:t>
            </a:r>
            <a:br>
              <a:rPr lang="en-GB" dirty="0"/>
            </a:br>
            <a:r>
              <a:rPr lang="en-GB" dirty="0"/>
              <a:t>and Challenges</a:t>
            </a:r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4157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DA8C9-BEA7-4849-A8AB-BD72937DC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621939"/>
            <a:ext cx="7704000" cy="572700"/>
          </a:xfrm>
        </p:spPr>
        <p:txBody>
          <a:bodyPr/>
          <a:lstStyle/>
          <a:p>
            <a:pPr algn="ctr"/>
            <a:r>
              <a:rPr lang="en-GB" dirty="0"/>
              <a:t>Designing steps</a:t>
            </a:r>
          </a:p>
        </p:txBody>
      </p:sp>
      <p:cxnSp>
        <p:nvCxnSpPr>
          <p:cNvPr id="3" name="Google Shape;419;p44">
            <a:extLst>
              <a:ext uri="{FF2B5EF4-FFF2-40B4-BE49-F238E27FC236}">
                <a16:creationId xmlns:a16="http://schemas.microsoft.com/office/drawing/2014/main" id="{44506CC4-4A28-4F4B-97EB-041CF043A405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028700" y="2052851"/>
            <a:ext cx="308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420;p44">
            <a:extLst>
              <a:ext uri="{FF2B5EF4-FFF2-40B4-BE49-F238E27FC236}">
                <a16:creationId xmlns:a16="http://schemas.microsoft.com/office/drawing/2014/main" id="{F62CC86A-71E3-4111-9AD0-8E5285EAA2EF}"/>
              </a:ext>
            </a:extLst>
          </p:cNvPr>
          <p:cNvSpPr txBox="1"/>
          <p:nvPr/>
        </p:nvSpPr>
        <p:spPr>
          <a:xfrm>
            <a:off x="2663000" y="1870001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01</a:t>
            </a:r>
            <a:endParaRPr sz="110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5" name="Google Shape;432;p44">
            <a:extLst>
              <a:ext uri="{FF2B5EF4-FFF2-40B4-BE49-F238E27FC236}">
                <a16:creationId xmlns:a16="http://schemas.microsoft.com/office/drawing/2014/main" id="{8276B170-167F-4EF5-9280-31A917D88566}"/>
              </a:ext>
            </a:extLst>
          </p:cNvPr>
          <p:cNvSpPr txBox="1"/>
          <p:nvPr/>
        </p:nvSpPr>
        <p:spPr>
          <a:xfrm>
            <a:off x="4375778" y="1870001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02</a:t>
            </a:r>
            <a:endParaRPr sz="11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6" name="Google Shape;421;p44">
            <a:extLst>
              <a:ext uri="{FF2B5EF4-FFF2-40B4-BE49-F238E27FC236}">
                <a16:creationId xmlns:a16="http://schemas.microsoft.com/office/drawing/2014/main" id="{B4CAF962-119E-4156-B6E9-9A9C9A318F5C}"/>
              </a:ext>
            </a:extLst>
          </p:cNvPr>
          <p:cNvSpPr txBox="1"/>
          <p:nvPr/>
        </p:nvSpPr>
        <p:spPr>
          <a:xfrm>
            <a:off x="6109513" y="1870001"/>
            <a:ext cx="365700" cy="365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chemeClr val="lt1"/>
                </a:solidFill>
                <a:latin typeface="Figtree Black"/>
                <a:ea typeface="Figtree Black"/>
                <a:cs typeface="Figtree Black"/>
                <a:sym typeface="Figtree Black"/>
              </a:rPr>
              <a:t>03</a:t>
            </a:r>
            <a:endParaRPr sz="1100" dirty="0">
              <a:solidFill>
                <a:schemeClr val="lt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7" name="Google Shape;425;p44">
            <a:extLst>
              <a:ext uri="{FF2B5EF4-FFF2-40B4-BE49-F238E27FC236}">
                <a16:creationId xmlns:a16="http://schemas.microsoft.com/office/drawing/2014/main" id="{F59E047E-E574-4BCD-B846-E8B097B4149F}"/>
              </a:ext>
            </a:extLst>
          </p:cNvPr>
          <p:cNvSpPr txBox="1"/>
          <p:nvPr/>
        </p:nvSpPr>
        <p:spPr>
          <a:xfrm>
            <a:off x="3765887" y="2491227"/>
            <a:ext cx="1552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 dirty="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Simulation</a:t>
            </a:r>
            <a:endParaRPr sz="1900" dirty="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8" name="Google Shape;426;p44">
            <a:extLst>
              <a:ext uri="{FF2B5EF4-FFF2-40B4-BE49-F238E27FC236}">
                <a16:creationId xmlns:a16="http://schemas.microsoft.com/office/drawing/2014/main" id="{C87ACC85-4FD4-470C-B5E2-CCF9935C7632}"/>
              </a:ext>
            </a:extLst>
          </p:cNvPr>
          <p:cNvSpPr txBox="1"/>
          <p:nvPr/>
        </p:nvSpPr>
        <p:spPr>
          <a:xfrm>
            <a:off x="3765899" y="2830877"/>
            <a:ext cx="15525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Simulink modeling and tuning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9" name="Google Shape;427;p44">
            <a:extLst>
              <a:ext uri="{FF2B5EF4-FFF2-40B4-BE49-F238E27FC236}">
                <a16:creationId xmlns:a16="http://schemas.microsoft.com/office/drawing/2014/main" id="{DB7311C4-E639-43E5-9274-512BC86C6DCC}"/>
              </a:ext>
            </a:extLst>
          </p:cNvPr>
          <p:cNvSpPr txBox="1"/>
          <p:nvPr/>
        </p:nvSpPr>
        <p:spPr>
          <a:xfrm>
            <a:off x="5425501" y="2491227"/>
            <a:ext cx="1733723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 dirty="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Experimental</a:t>
            </a:r>
            <a:endParaRPr sz="1900" dirty="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10" name="Google Shape;428;p44">
            <a:extLst>
              <a:ext uri="{FF2B5EF4-FFF2-40B4-BE49-F238E27FC236}">
                <a16:creationId xmlns:a16="http://schemas.microsoft.com/office/drawing/2014/main" id="{E36606B0-919B-41BB-88C3-FAA7C04A888A}"/>
              </a:ext>
            </a:extLst>
          </p:cNvPr>
          <p:cNvSpPr txBox="1"/>
          <p:nvPr/>
        </p:nvSpPr>
        <p:spPr>
          <a:xfrm>
            <a:off x="5326251" y="2830877"/>
            <a:ext cx="1932221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I</a:t>
            </a: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mplementation  and testing via simulink and arduino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" name="Google Shape;429;p44">
            <a:extLst>
              <a:ext uri="{FF2B5EF4-FFF2-40B4-BE49-F238E27FC236}">
                <a16:creationId xmlns:a16="http://schemas.microsoft.com/office/drawing/2014/main" id="{98C1E509-9CBD-4742-8C77-AD672B49023B}"/>
              </a:ext>
            </a:extLst>
          </p:cNvPr>
          <p:cNvSpPr txBox="1"/>
          <p:nvPr/>
        </p:nvSpPr>
        <p:spPr>
          <a:xfrm>
            <a:off x="2018001" y="2491227"/>
            <a:ext cx="1552500" cy="4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900" dirty="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Analyzing</a:t>
            </a:r>
            <a:endParaRPr sz="1900" dirty="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sp>
        <p:nvSpPr>
          <p:cNvPr id="12" name="Google Shape;430;p44">
            <a:extLst>
              <a:ext uri="{FF2B5EF4-FFF2-40B4-BE49-F238E27FC236}">
                <a16:creationId xmlns:a16="http://schemas.microsoft.com/office/drawing/2014/main" id="{F778FEE4-5707-479F-A22B-6CEB0949C882}"/>
              </a:ext>
            </a:extLst>
          </p:cNvPr>
          <p:cNvSpPr txBox="1"/>
          <p:nvPr/>
        </p:nvSpPr>
        <p:spPr>
          <a:xfrm>
            <a:off x="2018002" y="2830877"/>
            <a:ext cx="1552500" cy="8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Controllability check, Rootlocus analysis</a:t>
            </a:r>
            <a:endParaRPr sz="1200" dirty="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  <p:extLst>
      <p:ext uri="{BB962C8B-B14F-4D97-AF65-F5344CB8AC3E}">
        <p14:creationId xmlns:p14="http://schemas.microsoft.com/office/powerpoint/2010/main" val="12994823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EBE05-DBFA-4202-8AD8-C723F4BAD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 Requirements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09E44D-07B3-4850-9354-2F8E3298B6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GB" dirty="0">
                <a:effectLst/>
                <a:latin typeface="Arial" panose="020B0604020202020204" pitchFamily="34" charset="0"/>
              </a:rPr>
              <a:t> </a:t>
            </a:r>
            <a:r>
              <a:rPr lang="en-GB" b="1" dirty="0">
                <a:effectLst/>
                <a:latin typeface="Arial" panose="020B0604020202020204" pitchFamily="34" charset="0"/>
              </a:rPr>
              <a:t>the plate to incline </a:t>
            </a:r>
            <a:r>
              <a:rPr lang="en-GB" dirty="0">
                <a:effectLst/>
                <a:latin typeface="Arial" panose="020B0604020202020204" pitchFamily="34" charset="0"/>
              </a:rPr>
              <a:t>only in 12~ </a:t>
            </a:r>
            <a:r>
              <a:rPr lang="en-GB" dirty="0" err="1">
                <a:effectLst/>
                <a:latin typeface="Arial" panose="020B0604020202020204" pitchFamily="34" charset="0"/>
              </a:rPr>
              <a:t>deg</a:t>
            </a:r>
            <a:r>
              <a:rPr lang="en-GB" dirty="0">
                <a:effectLst/>
                <a:latin typeface="Arial" panose="020B0604020202020204" pitchFamily="34" charset="0"/>
              </a:rPr>
              <a:t> in both coordinates.</a:t>
            </a:r>
          </a:p>
          <a:p>
            <a:pPr>
              <a:lnSpc>
                <a:spcPct val="200000"/>
              </a:lnSpc>
            </a:pPr>
            <a:r>
              <a:rPr lang="en-GB" dirty="0">
                <a:effectLst/>
                <a:latin typeface="Arial" panose="020B0604020202020204" pitchFamily="34" charset="0"/>
              </a:rPr>
              <a:t> </a:t>
            </a:r>
            <a:r>
              <a:rPr lang="en-GB" b="1" dirty="0">
                <a:effectLst/>
                <a:latin typeface="Arial" panose="020B0604020202020204" pitchFamily="34" charset="0"/>
              </a:rPr>
              <a:t>Settling time</a:t>
            </a:r>
            <a:r>
              <a:rPr lang="en-GB" dirty="0">
                <a:effectLst/>
                <a:latin typeface="Arial" panose="020B0604020202020204" pitchFamily="34" charset="0"/>
              </a:rPr>
              <a:t>: less than 5 seconds </a:t>
            </a:r>
          </a:p>
          <a:p>
            <a:pPr>
              <a:lnSpc>
                <a:spcPct val="200000"/>
              </a:lnSpc>
            </a:pPr>
            <a:r>
              <a:rPr lang="en-GB" dirty="0">
                <a:effectLst/>
                <a:latin typeface="Arial" panose="020B0604020202020204" pitchFamily="34" charset="0"/>
              </a:rPr>
              <a:t> </a:t>
            </a:r>
            <a:r>
              <a:rPr lang="en-GB" b="1" dirty="0">
                <a:effectLst/>
                <a:latin typeface="Arial" panose="020B0604020202020204" pitchFamily="34" charset="0"/>
              </a:rPr>
              <a:t>Rise time</a:t>
            </a:r>
            <a:r>
              <a:rPr lang="en-GB" dirty="0">
                <a:effectLst/>
                <a:latin typeface="Arial" panose="020B0604020202020204" pitchFamily="34" charset="0"/>
              </a:rPr>
              <a:t>: less than 1 seconds </a:t>
            </a:r>
          </a:p>
          <a:p>
            <a:pPr>
              <a:lnSpc>
                <a:spcPct val="200000"/>
              </a:lnSpc>
            </a:pPr>
            <a:r>
              <a:rPr lang="en-GB" dirty="0">
                <a:effectLst/>
                <a:latin typeface="Arial" panose="020B0604020202020204" pitchFamily="34" charset="0"/>
              </a:rPr>
              <a:t> </a:t>
            </a:r>
            <a:r>
              <a:rPr lang="en-GB" b="1" dirty="0">
                <a:effectLst/>
                <a:latin typeface="Arial" panose="020B0604020202020204" pitchFamily="34" charset="0"/>
              </a:rPr>
              <a:t>Overshoot: </a:t>
            </a:r>
            <a:r>
              <a:rPr lang="en-GB" dirty="0">
                <a:effectLst/>
                <a:latin typeface="Arial" panose="020B0604020202020204" pitchFamily="34" charset="0"/>
              </a:rPr>
              <a:t>less than 20% </a:t>
            </a:r>
          </a:p>
          <a:p>
            <a:pPr>
              <a:lnSpc>
                <a:spcPct val="200000"/>
              </a:lnSpc>
            </a:pPr>
            <a:r>
              <a:rPr lang="en-GB" b="1" dirty="0">
                <a:effectLst/>
                <a:latin typeface="Arial" panose="020B0604020202020204" pitchFamily="34" charset="0"/>
              </a:rPr>
              <a:t>Steady state error: </a:t>
            </a:r>
            <a:r>
              <a:rPr lang="en-GB" dirty="0">
                <a:effectLst/>
                <a:latin typeface="Arial" panose="020B0604020202020204" pitchFamily="34" charset="0"/>
              </a:rPr>
              <a:t> less than 0.1%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5862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16475" y="1596690"/>
            <a:ext cx="5067600" cy="15733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 and Motivation</a:t>
            </a:r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4A6F-172D-483B-8B67-A502CB2D8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807" y="965332"/>
            <a:ext cx="5556198" cy="642300"/>
          </a:xfrm>
        </p:spPr>
        <p:txBody>
          <a:bodyPr/>
          <a:lstStyle/>
          <a:p>
            <a:r>
              <a:rPr lang="en-GB" dirty="0"/>
              <a:t>Continuous time Simulink model for PID controller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C35D46-C2DB-4F40-84BF-1B2233B4BC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5146" y="2057400"/>
            <a:ext cx="3024900" cy="1211400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542928-60CC-47B4-9511-E94FA4484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07" y="1480320"/>
            <a:ext cx="7582385" cy="295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951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4A6F-172D-483B-8B67-A502CB2D8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49" y="972037"/>
            <a:ext cx="5673781" cy="642300"/>
          </a:xfrm>
        </p:spPr>
        <p:txBody>
          <a:bodyPr/>
          <a:lstStyle/>
          <a:p>
            <a:r>
              <a:rPr lang="en-GB" dirty="0"/>
              <a:t>Discrete </a:t>
            </a:r>
            <a:r>
              <a:rPr lang="en-GB" dirty="0" err="1"/>
              <a:t>simulink</a:t>
            </a:r>
            <a:r>
              <a:rPr lang="en-GB" dirty="0"/>
              <a:t> model with practical adjustment PID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57175C-1CE4-425D-BC2E-FA58742ACF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35"/>
          <a:stretch/>
        </p:blipFill>
        <p:spPr>
          <a:xfrm>
            <a:off x="0" y="1614337"/>
            <a:ext cx="9144000" cy="3303254"/>
          </a:xfrm>
          <a:prstGeom prst="rect">
            <a:avLst/>
          </a:prstGeom>
          <a:ln w="19050"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77710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Tuned PID parameters</a:t>
            </a:r>
            <a:endParaRPr dirty="0"/>
          </a:p>
        </p:txBody>
      </p:sp>
      <p:graphicFrame>
        <p:nvGraphicFramePr>
          <p:cNvPr id="614" name="Google Shape;614;p50"/>
          <p:cNvGraphicFramePr/>
          <p:nvPr>
            <p:extLst>
              <p:ext uri="{D42A27DB-BD31-4B8C-83A1-F6EECF244321}">
                <p14:modId xmlns:p14="http://schemas.microsoft.com/office/powerpoint/2010/main" val="3976730369"/>
              </p:ext>
            </p:extLst>
          </p:nvPr>
        </p:nvGraphicFramePr>
        <p:xfrm>
          <a:off x="2323654" y="1479713"/>
          <a:ext cx="4496692" cy="2684513"/>
        </p:xfrm>
        <a:graphic>
          <a:graphicData uri="http://schemas.openxmlformats.org/drawingml/2006/table">
            <a:tbl>
              <a:tblPr>
                <a:noFill/>
                <a:tableStyleId>{757F14C6-E86B-4D75-819E-9CEC81AAA840}</a:tableStyleId>
              </a:tblPr>
              <a:tblGrid>
                <a:gridCol w="821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3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75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894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733223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ym typeface="Figtree Black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Prpotional gain</a:t>
                      </a:r>
                      <a:endParaRPr sz="1600" dirty="0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I</a:t>
                      </a:r>
                      <a:r>
                        <a:rPr lang="en" sz="1600" dirty="0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ntegral gain</a:t>
                      </a:r>
                      <a:endParaRPr sz="1600" dirty="0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Figtree Black"/>
                          <a:ea typeface="Figtree Black"/>
                          <a:cs typeface="Figtree Black"/>
                          <a:sym typeface="Figtree Black"/>
                        </a:rPr>
                        <a:t>Derivative gain</a:t>
                      </a:r>
                      <a:endParaRPr sz="1600" dirty="0">
                        <a:solidFill>
                          <a:schemeClr val="dk1"/>
                        </a:solidFill>
                        <a:latin typeface="Figtree Black"/>
                        <a:ea typeface="Figtree Black"/>
                        <a:cs typeface="Figtree Black"/>
                        <a:sym typeface="Figtree Black"/>
                      </a:endParaRPr>
                    </a:p>
                  </a:txBody>
                  <a:tcPr marL="91425" marR="91425" marT="91425" marB="91425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21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PID X 1</a:t>
                      </a:r>
                      <a:endParaRPr sz="1200" b="1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0.125</a:t>
                      </a:r>
                      <a:endParaRPr sz="1200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0.00184</a:t>
                      </a:r>
                      <a:endParaRPr sz="1200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0.098</a:t>
                      </a:r>
                      <a:endParaRPr sz="1200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21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PID Y 1</a:t>
                      </a:r>
                      <a:endParaRPr sz="1200" b="1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0.127</a:t>
                      </a:r>
                      <a:endParaRPr sz="1200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0.00084</a:t>
                      </a:r>
                      <a:endParaRPr sz="1200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0.088</a:t>
                      </a:r>
                      <a:endParaRPr sz="1200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21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PID X 2</a:t>
                      </a:r>
                      <a:endParaRPr sz="1200" b="1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0.165</a:t>
                      </a:r>
                      <a:endParaRPr sz="1200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0.00085</a:t>
                      </a:r>
                      <a:endParaRPr sz="1200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0.11</a:t>
                      </a:r>
                      <a:endParaRPr sz="1200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21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PID Y 2</a:t>
                      </a:r>
                      <a:endParaRPr sz="1200" b="1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0.167</a:t>
                      </a:r>
                      <a:endParaRPr sz="1200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0.00084</a:t>
                      </a:r>
                      <a:endParaRPr sz="1200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0.105</a:t>
                      </a:r>
                      <a:endParaRPr sz="1200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21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PID X 3</a:t>
                      </a:r>
                      <a:endParaRPr sz="1200" b="1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0.105</a:t>
                      </a:r>
                      <a:endParaRPr sz="1200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0.00084</a:t>
                      </a:r>
                      <a:endParaRPr sz="1200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0.07</a:t>
                      </a:r>
                      <a:endParaRPr sz="1200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521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1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PID Y 3</a:t>
                      </a:r>
                      <a:endParaRPr sz="1200" b="1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0.107</a:t>
                      </a:r>
                      <a:endParaRPr sz="1200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0.00184</a:t>
                      </a:r>
                      <a:endParaRPr sz="1200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solidFill>
                            <a:schemeClr val="dk1"/>
                          </a:solidFill>
                          <a:latin typeface="Hanken Grotesk"/>
                          <a:ea typeface="Hanken Grotesk"/>
                          <a:cs typeface="Hanken Grotesk"/>
                          <a:sym typeface="Hanken Grotesk"/>
                        </a:rPr>
                        <a:t>0.069</a:t>
                      </a:r>
                      <a:endParaRPr sz="1200" dirty="0">
                        <a:solidFill>
                          <a:schemeClr val="dk1"/>
                        </a:solidFill>
                        <a:latin typeface="Hanken Grotesk"/>
                        <a:ea typeface="Hanken Grotesk"/>
                        <a:cs typeface="Hanken Grotesk"/>
                        <a:sym typeface="Hanken Grotesk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684556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4A6F-172D-483B-8B67-A502CB2D8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49" y="972037"/>
            <a:ext cx="5673781" cy="642300"/>
          </a:xfrm>
        </p:spPr>
        <p:txBody>
          <a:bodyPr/>
          <a:lstStyle/>
          <a:p>
            <a:r>
              <a:rPr lang="en-GB" dirty="0"/>
              <a:t>Simulink model with practical adjustment PID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DA8194-E578-4C7D-B164-1D668DC06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7684"/>
            <a:ext cx="9144000" cy="328075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1180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5"/>
          <p:cNvSpPr/>
          <p:nvPr/>
        </p:nvSpPr>
        <p:spPr>
          <a:xfrm>
            <a:off x="1118202" y="1064262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and limitation</a:t>
            </a:r>
            <a:endParaRPr dirty="0"/>
          </a:p>
        </p:txBody>
      </p:sp>
      <p:sp>
        <p:nvSpPr>
          <p:cNvPr id="466" name="Google Shape;466;p45"/>
          <p:cNvSpPr txBox="1">
            <a:spLocks noGrp="1"/>
          </p:cNvSpPr>
          <p:nvPr>
            <p:ph type="subTitle" idx="1"/>
          </p:nvPr>
        </p:nvSpPr>
        <p:spPr>
          <a:xfrm>
            <a:off x="1775877" y="1398360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connect arduino with matlab serial communication was used, this may cause a transpotation delay</a:t>
            </a:r>
            <a:endParaRPr dirty="0"/>
          </a:p>
        </p:txBody>
      </p:sp>
      <p:sp>
        <p:nvSpPr>
          <p:cNvPr id="469" name="Google Shape;469;p45"/>
          <p:cNvSpPr txBox="1">
            <a:spLocks noGrp="1"/>
          </p:cNvSpPr>
          <p:nvPr>
            <p:ph type="subTitle" idx="4"/>
          </p:nvPr>
        </p:nvSpPr>
        <p:spPr>
          <a:xfrm>
            <a:off x="1775877" y="1086360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Connecting Arduino with </a:t>
            </a:r>
            <a:r>
              <a:rPr lang="en-GB" dirty="0" err="1"/>
              <a:t>Matlab</a:t>
            </a:r>
            <a:endParaRPr dirty="0"/>
          </a:p>
        </p:txBody>
      </p:sp>
      <p:grpSp>
        <p:nvGrpSpPr>
          <p:cNvPr id="479" name="Google Shape;479;p45"/>
          <p:cNvGrpSpPr/>
          <p:nvPr/>
        </p:nvGrpSpPr>
        <p:grpSpPr>
          <a:xfrm>
            <a:off x="1204365" y="1127773"/>
            <a:ext cx="343950" cy="344675"/>
            <a:chOff x="2509913" y="2520475"/>
            <a:chExt cx="343950" cy="344675"/>
          </a:xfrm>
        </p:grpSpPr>
        <p:sp>
          <p:nvSpPr>
            <p:cNvPr id="480" name="Google Shape;480;p45"/>
            <p:cNvSpPr/>
            <p:nvPr/>
          </p:nvSpPr>
          <p:spPr>
            <a:xfrm>
              <a:off x="2509913" y="2608825"/>
              <a:ext cx="343950" cy="256325"/>
            </a:xfrm>
            <a:custGeom>
              <a:avLst/>
              <a:gdLst/>
              <a:ahLst/>
              <a:cxnLst/>
              <a:rect l="l" t="t" r="r" b="b"/>
              <a:pathLst>
                <a:path w="13758" h="10253" extrusionOk="0">
                  <a:moveTo>
                    <a:pt x="5126" y="8674"/>
                  </a:moveTo>
                  <a:cubicBezTo>
                    <a:pt x="5557" y="8674"/>
                    <a:pt x="5977" y="8848"/>
                    <a:pt x="6326" y="9104"/>
                  </a:cubicBezTo>
                  <a:cubicBezTo>
                    <a:pt x="6233" y="9145"/>
                    <a:pt x="6192" y="9145"/>
                    <a:pt x="6151" y="9186"/>
                  </a:cubicBezTo>
                  <a:cubicBezTo>
                    <a:pt x="5977" y="9319"/>
                    <a:pt x="5854" y="9484"/>
                    <a:pt x="5772" y="9658"/>
                  </a:cubicBezTo>
                  <a:lnTo>
                    <a:pt x="554" y="9658"/>
                  </a:lnTo>
                  <a:lnTo>
                    <a:pt x="554" y="8674"/>
                  </a:lnTo>
                  <a:close/>
                  <a:moveTo>
                    <a:pt x="13153" y="8674"/>
                  </a:moveTo>
                  <a:lnTo>
                    <a:pt x="13153" y="9658"/>
                  </a:lnTo>
                  <a:lnTo>
                    <a:pt x="7945" y="9658"/>
                  </a:lnTo>
                  <a:cubicBezTo>
                    <a:pt x="7822" y="9401"/>
                    <a:pt x="7648" y="9227"/>
                    <a:pt x="7392" y="9104"/>
                  </a:cubicBezTo>
                  <a:cubicBezTo>
                    <a:pt x="7730" y="8848"/>
                    <a:pt x="8161" y="8674"/>
                    <a:pt x="8591" y="8674"/>
                  </a:cubicBezTo>
                  <a:close/>
                  <a:moveTo>
                    <a:pt x="298" y="1"/>
                  </a:moveTo>
                  <a:cubicBezTo>
                    <a:pt x="134" y="1"/>
                    <a:pt x="1" y="134"/>
                    <a:pt x="1" y="298"/>
                  </a:cubicBezTo>
                  <a:lnTo>
                    <a:pt x="1" y="8417"/>
                  </a:lnTo>
                  <a:lnTo>
                    <a:pt x="1" y="9955"/>
                  </a:lnTo>
                  <a:cubicBezTo>
                    <a:pt x="1" y="10129"/>
                    <a:pt x="134" y="10252"/>
                    <a:pt x="298" y="10252"/>
                  </a:cubicBezTo>
                  <a:lnTo>
                    <a:pt x="6028" y="10252"/>
                  </a:lnTo>
                  <a:cubicBezTo>
                    <a:pt x="6151" y="10252"/>
                    <a:pt x="6233" y="10170"/>
                    <a:pt x="6285" y="10037"/>
                  </a:cubicBezTo>
                  <a:lnTo>
                    <a:pt x="6326" y="9996"/>
                  </a:lnTo>
                  <a:cubicBezTo>
                    <a:pt x="6367" y="9873"/>
                    <a:pt x="6408" y="9740"/>
                    <a:pt x="6541" y="9699"/>
                  </a:cubicBezTo>
                  <a:cubicBezTo>
                    <a:pt x="6623" y="9617"/>
                    <a:pt x="6746" y="9576"/>
                    <a:pt x="6879" y="9576"/>
                  </a:cubicBezTo>
                  <a:cubicBezTo>
                    <a:pt x="6961" y="9576"/>
                    <a:pt x="7002" y="9576"/>
                    <a:pt x="7054" y="9617"/>
                  </a:cubicBezTo>
                  <a:cubicBezTo>
                    <a:pt x="7259" y="9658"/>
                    <a:pt x="7392" y="9781"/>
                    <a:pt x="7474" y="9996"/>
                  </a:cubicBezTo>
                  <a:lnTo>
                    <a:pt x="7474" y="10037"/>
                  </a:lnTo>
                  <a:cubicBezTo>
                    <a:pt x="7515" y="10170"/>
                    <a:pt x="7648" y="10252"/>
                    <a:pt x="7771" y="10252"/>
                  </a:cubicBezTo>
                  <a:lnTo>
                    <a:pt x="13461" y="10252"/>
                  </a:lnTo>
                  <a:cubicBezTo>
                    <a:pt x="13625" y="10252"/>
                    <a:pt x="13758" y="10129"/>
                    <a:pt x="13758" y="9955"/>
                  </a:cubicBezTo>
                  <a:lnTo>
                    <a:pt x="13758" y="8376"/>
                  </a:lnTo>
                  <a:lnTo>
                    <a:pt x="13758" y="8161"/>
                  </a:lnTo>
                  <a:lnTo>
                    <a:pt x="13758" y="298"/>
                  </a:lnTo>
                  <a:cubicBezTo>
                    <a:pt x="13758" y="134"/>
                    <a:pt x="13625" y="1"/>
                    <a:pt x="13461" y="1"/>
                  </a:cubicBezTo>
                  <a:lnTo>
                    <a:pt x="9698" y="1"/>
                  </a:lnTo>
                  <a:lnTo>
                    <a:pt x="9698" y="606"/>
                  </a:lnTo>
                  <a:lnTo>
                    <a:pt x="13153" y="606"/>
                  </a:lnTo>
                  <a:lnTo>
                    <a:pt x="13153" y="8079"/>
                  </a:lnTo>
                  <a:lnTo>
                    <a:pt x="8591" y="8079"/>
                  </a:lnTo>
                  <a:cubicBezTo>
                    <a:pt x="8079" y="8079"/>
                    <a:pt x="7566" y="8243"/>
                    <a:pt x="7136" y="8551"/>
                  </a:cubicBezTo>
                  <a:lnTo>
                    <a:pt x="7136" y="3374"/>
                  </a:lnTo>
                  <a:lnTo>
                    <a:pt x="6582" y="3374"/>
                  </a:lnTo>
                  <a:lnTo>
                    <a:pt x="6582" y="8551"/>
                  </a:lnTo>
                  <a:cubicBezTo>
                    <a:pt x="6151" y="8243"/>
                    <a:pt x="5639" y="8079"/>
                    <a:pt x="5085" y="8079"/>
                  </a:cubicBezTo>
                  <a:lnTo>
                    <a:pt x="554" y="8079"/>
                  </a:lnTo>
                  <a:lnTo>
                    <a:pt x="554" y="606"/>
                  </a:lnTo>
                  <a:lnTo>
                    <a:pt x="4019" y="606"/>
                  </a:lnTo>
                  <a:lnTo>
                    <a:pt x="401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5"/>
            <p:cNvSpPr/>
            <p:nvPr/>
          </p:nvSpPr>
          <p:spPr>
            <a:xfrm>
              <a:off x="2744938" y="2658050"/>
              <a:ext cx="65100" cy="14875"/>
            </a:xfrm>
            <a:custGeom>
              <a:avLst/>
              <a:gdLst/>
              <a:ahLst/>
              <a:cxnLst/>
              <a:rect l="l" t="t" r="r" b="b"/>
              <a:pathLst>
                <a:path w="2604" h="595" extrusionOk="0">
                  <a:moveTo>
                    <a:pt x="297" y="0"/>
                  </a:moveTo>
                  <a:cubicBezTo>
                    <a:pt x="123" y="0"/>
                    <a:pt x="0" y="123"/>
                    <a:pt x="0" y="338"/>
                  </a:cubicBezTo>
                  <a:cubicBezTo>
                    <a:pt x="41" y="472"/>
                    <a:pt x="164" y="595"/>
                    <a:pt x="297" y="595"/>
                  </a:cubicBezTo>
                  <a:lnTo>
                    <a:pt x="2266" y="595"/>
                  </a:lnTo>
                  <a:cubicBezTo>
                    <a:pt x="2471" y="595"/>
                    <a:pt x="2604" y="431"/>
                    <a:pt x="2563" y="256"/>
                  </a:cubicBezTo>
                  <a:cubicBezTo>
                    <a:pt x="2563" y="82"/>
                    <a:pt x="2430" y="0"/>
                    <a:pt x="226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5"/>
            <p:cNvSpPr/>
            <p:nvPr/>
          </p:nvSpPr>
          <p:spPr>
            <a:xfrm>
              <a:off x="2553738" y="2658050"/>
              <a:ext cx="65125" cy="14875"/>
            </a:xfrm>
            <a:custGeom>
              <a:avLst/>
              <a:gdLst/>
              <a:ahLst/>
              <a:cxnLst/>
              <a:rect l="l" t="t" r="r" b="b"/>
              <a:pathLst>
                <a:path w="2605" h="595" extrusionOk="0">
                  <a:moveTo>
                    <a:pt x="298" y="0"/>
                  </a:moveTo>
                  <a:cubicBezTo>
                    <a:pt x="124" y="0"/>
                    <a:pt x="1" y="123"/>
                    <a:pt x="1" y="338"/>
                  </a:cubicBezTo>
                  <a:cubicBezTo>
                    <a:pt x="42" y="472"/>
                    <a:pt x="175" y="595"/>
                    <a:pt x="298" y="595"/>
                  </a:cubicBezTo>
                  <a:lnTo>
                    <a:pt x="2266" y="595"/>
                  </a:lnTo>
                  <a:cubicBezTo>
                    <a:pt x="2430" y="595"/>
                    <a:pt x="2604" y="431"/>
                    <a:pt x="2563" y="256"/>
                  </a:cubicBezTo>
                  <a:cubicBezTo>
                    <a:pt x="2522" y="82"/>
                    <a:pt x="2389" y="0"/>
                    <a:pt x="226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5"/>
            <p:cNvSpPr/>
            <p:nvPr/>
          </p:nvSpPr>
          <p:spPr>
            <a:xfrm>
              <a:off x="2553738" y="2707250"/>
              <a:ext cx="91775" cy="14900"/>
            </a:xfrm>
            <a:custGeom>
              <a:avLst/>
              <a:gdLst/>
              <a:ahLst/>
              <a:cxnLst/>
              <a:rect l="l" t="t" r="r" b="b"/>
              <a:pathLst>
                <a:path w="3671" h="596" extrusionOk="0">
                  <a:moveTo>
                    <a:pt x="298" y="0"/>
                  </a:moveTo>
                  <a:cubicBezTo>
                    <a:pt x="124" y="0"/>
                    <a:pt x="1" y="165"/>
                    <a:pt x="1" y="339"/>
                  </a:cubicBezTo>
                  <a:cubicBezTo>
                    <a:pt x="42" y="513"/>
                    <a:pt x="175" y="595"/>
                    <a:pt x="298" y="595"/>
                  </a:cubicBezTo>
                  <a:lnTo>
                    <a:pt x="3373" y="595"/>
                  </a:lnTo>
                  <a:cubicBezTo>
                    <a:pt x="3548" y="595"/>
                    <a:pt x="3671" y="421"/>
                    <a:pt x="3671" y="257"/>
                  </a:cubicBezTo>
                  <a:cubicBezTo>
                    <a:pt x="3630" y="123"/>
                    <a:pt x="3507" y="0"/>
                    <a:pt x="33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5"/>
            <p:cNvSpPr/>
            <p:nvPr/>
          </p:nvSpPr>
          <p:spPr>
            <a:xfrm>
              <a:off x="2564513" y="2756200"/>
              <a:ext cx="81000" cy="15150"/>
            </a:xfrm>
            <a:custGeom>
              <a:avLst/>
              <a:gdLst/>
              <a:ahLst/>
              <a:cxnLst/>
              <a:rect l="l" t="t" r="r" b="b"/>
              <a:pathLst>
                <a:path w="3240" h="606" extrusionOk="0">
                  <a:moveTo>
                    <a:pt x="297" y="1"/>
                  </a:moveTo>
                  <a:cubicBezTo>
                    <a:pt x="123" y="1"/>
                    <a:pt x="0" y="175"/>
                    <a:pt x="0" y="349"/>
                  </a:cubicBezTo>
                  <a:cubicBezTo>
                    <a:pt x="41" y="513"/>
                    <a:pt x="164" y="605"/>
                    <a:pt x="338" y="605"/>
                  </a:cubicBezTo>
                  <a:lnTo>
                    <a:pt x="2942" y="605"/>
                  </a:lnTo>
                  <a:cubicBezTo>
                    <a:pt x="3117" y="605"/>
                    <a:pt x="3240" y="431"/>
                    <a:pt x="3240" y="257"/>
                  </a:cubicBezTo>
                  <a:cubicBezTo>
                    <a:pt x="3199" y="134"/>
                    <a:pt x="3076" y="1"/>
                    <a:pt x="2942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5"/>
            <p:cNvSpPr/>
            <p:nvPr/>
          </p:nvSpPr>
          <p:spPr>
            <a:xfrm>
              <a:off x="2716988" y="2707250"/>
              <a:ext cx="93050" cy="14900"/>
            </a:xfrm>
            <a:custGeom>
              <a:avLst/>
              <a:gdLst/>
              <a:ahLst/>
              <a:cxnLst/>
              <a:rect l="l" t="t" r="r" b="b"/>
              <a:pathLst>
                <a:path w="3722" h="596" extrusionOk="0">
                  <a:moveTo>
                    <a:pt x="349" y="0"/>
                  </a:moveTo>
                  <a:cubicBezTo>
                    <a:pt x="134" y="0"/>
                    <a:pt x="1" y="165"/>
                    <a:pt x="52" y="339"/>
                  </a:cubicBezTo>
                  <a:cubicBezTo>
                    <a:pt x="52" y="513"/>
                    <a:pt x="175" y="595"/>
                    <a:pt x="349" y="595"/>
                  </a:cubicBezTo>
                  <a:lnTo>
                    <a:pt x="3384" y="595"/>
                  </a:lnTo>
                  <a:cubicBezTo>
                    <a:pt x="3589" y="595"/>
                    <a:pt x="3722" y="421"/>
                    <a:pt x="3681" y="257"/>
                  </a:cubicBezTo>
                  <a:cubicBezTo>
                    <a:pt x="3681" y="123"/>
                    <a:pt x="3548" y="0"/>
                    <a:pt x="3384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5"/>
            <p:cNvSpPr/>
            <p:nvPr/>
          </p:nvSpPr>
          <p:spPr>
            <a:xfrm>
              <a:off x="2716988" y="2756200"/>
              <a:ext cx="82300" cy="15150"/>
            </a:xfrm>
            <a:custGeom>
              <a:avLst/>
              <a:gdLst/>
              <a:ahLst/>
              <a:cxnLst/>
              <a:rect l="l" t="t" r="r" b="b"/>
              <a:pathLst>
                <a:path w="3292" h="606" extrusionOk="0">
                  <a:moveTo>
                    <a:pt x="349" y="1"/>
                  </a:moveTo>
                  <a:cubicBezTo>
                    <a:pt x="134" y="1"/>
                    <a:pt x="1" y="175"/>
                    <a:pt x="52" y="349"/>
                  </a:cubicBezTo>
                  <a:cubicBezTo>
                    <a:pt x="52" y="513"/>
                    <a:pt x="175" y="605"/>
                    <a:pt x="349" y="605"/>
                  </a:cubicBezTo>
                  <a:lnTo>
                    <a:pt x="2953" y="605"/>
                  </a:lnTo>
                  <a:cubicBezTo>
                    <a:pt x="3127" y="605"/>
                    <a:pt x="3291" y="431"/>
                    <a:pt x="3250" y="257"/>
                  </a:cubicBezTo>
                  <a:cubicBezTo>
                    <a:pt x="3209" y="134"/>
                    <a:pt x="3076" y="1"/>
                    <a:pt x="295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5"/>
            <p:cNvSpPr/>
            <p:nvPr/>
          </p:nvSpPr>
          <p:spPr>
            <a:xfrm>
              <a:off x="2548363" y="2520475"/>
              <a:ext cx="267075" cy="179100"/>
            </a:xfrm>
            <a:custGeom>
              <a:avLst/>
              <a:gdLst/>
              <a:ahLst/>
              <a:cxnLst/>
              <a:rect l="l" t="t" r="r" b="b"/>
              <a:pathLst>
                <a:path w="10683" h="7164" extrusionOk="0">
                  <a:moveTo>
                    <a:pt x="5341" y="634"/>
                  </a:moveTo>
                  <a:lnTo>
                    <a:pt x="9483" y="2089"/>
                  </a:lnTo>
                  <a:lnTo>
                    <a:pt x="5341" y="3494"/>
                  </a:lnTo>
                  <a:lnTo>
                    <a:pt x="1200" y="2089"/>
                  </a:lnTo>
                  <a:lnTo>
                    <a:pt x="5341" y="634"/>
                  </a:lnTo>
                  <a:close/>
                  <a:moveTo>
                    <a:pt x="7863" y="3279"/>
                  </a:moveTo>
                  <a:lnTo>
                    <a:pt x="7863" y="5585"/>
                  </a:lnTo>
                  <a:lnTo>
                    <a:pt x="5341" y="6569"/>
                  </a:lnTo>
                  <a:lnTo>
                    <a:pt x="2778" y="5585"/>
                  </a:lnTo>
                  <a:lnTo>
                    <a:pt x="2778" y="3279"/>
                  </a:lnTo>
                  <a:lnTo>
                    <a:pt x="5208" y="4089"/>
                  </a:lnTo>
                  <a:cubicBezTo>
                    <a:pt x="5259" y="4140"/>
                    <a:pt x="5300" y="4140"/>
                    <a:pt x="5341" y="4140"/>
                  </a:cubicBezTo>
                  <a:cubicBezTo>
                    <a:pt x="5382" y="4140"/>
                    <a:pt x="5382" y="4140"/>
                    <a:pt x="5423" y="4089"/>
                  </a:cubicBezTo>
                  <a:lnTo>
                    <a:pt x="7863" y="3279"/>
                  </a:lnTo>
                  <a:close/>
                  <a:moveTo>
                    <a:pt x="5335" y="1"/>
                  </a:moveTo>
                  <a:cubicBezTo>
                    <a:pt x="5298" y="1"/>
                    <a:pt x="5254" y="14"/>
                    <a:pt x="5208" y="39"/>
                  </a:cubicBezTo>
                  <a:lnTo>
                    <a:pt x="216" y="1782"/>
                  </a:lnTo>
                  <a:cubicBezTo>
                    <a:pt x="82" y="1874"/>
                    <a:pt x="0" y="1997"/>
                    <a:pt x="0" y="2171"/>
                  </a:cubicBezTo>
                  <a:cubicBezTo>
                    <a:pt x="41" y="2253"/>
                    <a:pt x="133" y="2346"/>
                    <a:pt x="216" y="2387"/>
                  </a:cubicBezTo>
                  <a:lnTo>
                    <a:pt x="2184" y="3063"/>
                  </a:lnTo>
                  <a:lnTo>
                    <a:pt x="2184" y="5800"/>
                  </a:lnTo>
                  <a:cubicBezTo>
                    <a:pt x="2184" y="5934"/>
                    <a:pt x="2266" y="6016"/>
                    <a:pt x="2389" y="6057"/>
                  </a:cubicBezTo>
                  <a:lnTo>
                    <a:pt x="5208" y="7164"/>
                  </a:lnTo>
                  <a:lnTo>
                    <a:pt x="5423" y="7164"/>
                  </a:lnTo>
                  <a:lnTo>
                    <a:pt x="8283" y="6057"/>
                  </a:lnTo>
                  <a:cubicBezTo>
                    <a:pt x="8376" y="6016"/>
                    <a:pt x="8458" y="5934"/>
                    <a:pt x="8458" y="5800"/>
                  </a:cubicBezTo>
                  <a:lnTo>
                    <a:pt x="8458" y="3063"/>
                  </a:lnTo>
                  <a:lnTo>
                    <a:pt x="10426" y="2387"/>
                  </a:lnTo>
                  <a:cubicBezTo>
                    <a:pt x="10549" y="2346"/>
                    <a:pt x="10590" y="2253"/>
                    <a:pt x="10641" y="2171"/>
                  </a:cubicBezTo>
                  <a:cubicBezTo>
                    <a:pt x="10682" y="1997"/>
                    <a:pt x="10590" y="1874"/>
                    <a:pt x="10467" y="1782"/>
                  </a:cubicBezTo>
                  <a:lnTo>
                    <a:pt x="5423" y="39"/>
                  </a:lnTo>
                  <a:cubicBezTo>
                    <a:pt x="5403" y="14"/>
                    <a:pt x="5372" y="1"/>
                    <a:pt x="5335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98" name="Google Shape;498;p45"/>
          <p:cNvCxnSpPr>
            <a:cxnSpLocks/>
          </p:cNvCxnSpPr>
          <p:nvPr/>
        </p:nvCxnSpPr>
        <p:spPr>
          <a:xfrm>
            <a:off x="1376352" y="1558260"/>
            <a:ext cx="0" cy="3441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E02A803-1F8A-42B4-8D53-0C2367CA9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932" y="2065634"/>
            <a:ext cx="5146158" cy="2629073"/>
          </a:xfrm>
          <a:prstGeom prst="rect">
            <a:avLst/>
          </a:prstGeom>
          <a:ln w="19050"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09597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5"/>
          <p:cNvSpPr/>
          <p:nvPr/>
        </p:nvSpPr>
        <p:spPr>
          <a:xfrm>
            <a:off x="1118202" y="1041960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and limitation</a:t>
            </a:r>
            <a:endParaRPr dirty="0"/>
          </a:p>
        </p:txBody>
      </p:sp>
      <p:sp>
        <p:nvSpPr>
          <p:cNvPr id="466" name="Google Shape;466;p45"/>
          <p:cNvSpPr txBox="1">
            <a:spLocks noGrp="1"/>
          </p:cNvSpPr>
          <p:nvPr>
            <p:ph type="subTitle" idx="1"/>
          </p:nvPr>
        </p:nvSpPr>
        <p:spPr>
          <a:xfrm>
            <a:off x="1775877" y="1398359"/>
            <a:ext cx="4876800" cy="10925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 </a:t>
            </a:r>
            <a:r>
              <a:rPr lang="en-GB" dirty="0"/>
              <a:t>eliminate</a:t>
            </a:r>
            <a:r>
              <a:rPr lang="en" dirty="0"/>
              <a:t> signal noises 3 filters was applied: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Arduino code detect when a touch happen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Athematic median filter with 3 windows size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Low pass filter </a:t>
            </a:r>
            <a:endParaRPr dirty="0"/>
          </a:p>
        </p:txBody>
      </p:sp>
      <p:sp>
        <p:nvSpPr>
          <p:cNvPr id="469" name="Google Shape;469;p45"/>
          <p:cNvSpPr txBox="1">
            <a:spLocks noGrp="1"/>
          </p:cNvSpPr>
          <p:nvPr>
            <p:ph type="subTitle" idx="4"/>
          </p:nvPr>
        </p:nvSpPr>
        <p:spPr>
          <a:xfrm>
            <a:off x="1775877" y="1086360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Sensor noises and filtering delay</a:t>
            </a:r>
            <a:endParaRPr dirty="0"/>
          </a:p>
        </p:txBody>
      </p:sp>
      <p:grpSp>
        <p:nvGrpSpPr>
          <p:cNvPr id="479" name="Google Shape;479;p45"/>
          <p:cNvGrpSpPr/>
          <p:nvPr/>
        </p:nvGrpSpPr>
        <p:grpSpPr>
          <a:xfrm>
            <a:off x="1204365" y="1127773"/>
            <a:ext cx="343950" cy="344675"/>
            <a:chOff x="2509913" y="2520475"/>
            <a:chExt cx="343950" cy="344675"/>
          </a:xfrm>
        </p:grpSpPr>
        <p:sp>
          <p:nvSpPr>
            <p:cNvPr id="480" name="Google Shape;480;p45"/>
            <p:cNvSpPr/>
            <p:nvPr/>
          </p:nvSpPr>
          <p:spPr>
            <a:xfrm>
              <a:off x="2509913" y="2608825"/>
              <a:ext cx="343950" cy="256325"/>
            </a:xfrm>
            <a:custGeom>
              <a:avLst/>
              <a:gdLst/>
              <a:ahLst/>
              <a:cxnLst/>
              <a:rect l="l" t="t" r="r" b="b"/>
              <a:pathLst>
                <a:path w="13758" h="10253" extrusionOk="0">
                  <a:moveTo>
                    <a:pt x="5126" y="8674"/>
                  </a:moveTo>
                  <a:cubicBezTo>
                    <a:pt x="5557" y="8674"/>
                    <a:pt x="5977" y="8848"/>
                    <a:pt x="6326" y="9104"/>
                  </a:cubicBezTo>
                  <a:cubicBezTo>
                    <a:pt x="6233" y="9145"/>
                    <a:pt x="6192" y="9145"/>
                    <a:pt x="6151" y="9186"/>
                  </a:cubicBezTo>
                  <a:cubicBezTo>
                    <a:pt x="5977" y="9319"/>
                    <a:pt x="5854" y="9484"/>
                    <a:pt x="5772" y="9658"/>
                  </a:cubicBezTo>
                  <a:lnTo>
                    <a:pt x="554" y="9658"/>
                  </a:lnTo>
                  <a:lnTo>
                    <a:pt x="554" y="8674"/>
                  </a:lnTo>
                  <a:close/>
                  <a:moveTo>
                    <a:pt x="13153" y="8674"/>
                  </a:moveTo>
                  <a:lnTo>
                    <a:pt x="13153" y="9658"/>
                  </a:lnTo>
                  <a:lnTo>
                    <a:pt x="7945" y="9658"/>
                  </a:lnTo>
                  <a:cubicBezTo>
                    <a:pt x="7822" y="9401"/>
                    <a:pt x="7648" y="9227"/>
                    <a:pt x="7392" y="9104"/>
                  </a:cubicBezTo>
                  <a:cubicBezTo>
                    <a:pt x="7730" y="8848"/>
                    <a:pt x="8161" y="8674"/>
                    <a:pt x="8591" y="8674"/>
                  </a:cubicBezTo>
                  <a:close/>
                  <a:moveTo>
                    <a:pt x="298" y="1"/>
                  </a:moveTo>
                  <a:cubicBezTo>
                    <a:pt x="134" y="1"/>
                    <a:pt x="1" y="134"/>
                    <a:pt x="1" y="298"/>
                  </a:cubicBezTo>
                  <a:lnTo>
                    <a:pt x="1" y="8417"/>
                  </a:lnTo>
                  <a:lnTo>
                    <a:pt x="1" y="9955"/>
                  </a:lnTo>
                  <a:cubicBezTo>
                    <a:pt x="1" y="10129"/>
                    <a:pt x="134" y="10252"/>
                    <a:pt x="298" y="10252"/>
                  </a:cubicBezTo>
                  <a:lnTo>
                    <a:pt x="6028" y="10252"/>
                  </a:lnTo>
                  <a:cubicBezTo>
                    <a:pt x="6151" y="10252"/>
                    <a:pt x="6233" y="10170"/>
                    <a:pt x="6285" y="10037"/>
                  </a:cubicBezTo>
                  <a:lnTo>
                    <a:pt x="6326" y="9996"/>
                  </a:lnTo>
                  <a:cubicBezTo>
                    <a:pt x="6367" y="9873"/>
                    <a:pt x="6408" y="9740"/>
                    <a:pt x="6541" y="9699"/>
                  </a:cubicBezTo>
                  <a:cubicBezTo>
                    <a:pt x="6623" y="9617"/>
                    <a:pt x="6746" y="9576"/>
                    <a:pt x="6879" y="9576"/>
                  </a:cubicBezTo>
                  <a:cubicBezTo>
                    <a:pt x="6961" y="9576"/>
                    <a:pt x="7002" y="9576"/>
                    <a:pt x="7054" y="9617"/>
                  </a:cubicBezTo>
                  <a:cubicBezTo>
                    <a:pt x="7259" y="9658"/>
                    <a:pt x="7392" y="9781"/>
                    <a:pt x="7474" y="9996"/>
                  </a:cubicBezTo>
                  <a:lnTo>
                    <a:pt x="7474" y="10037"/>
                  </a:lnTo>
                  <a:cubicBezTo>
                    <a:pt x="7515" y="10170"/>
                    <a:pt x="7648" y="10252"/>
                    <a:pt x="7771" y="10252"/>
                  </a:cubicBezTo>
                  <a:lnTo>
                    <a:pt x="13461" y="10252"/>
                  </a:lnTo>
                  <a:cubicBezTo>
                    <a:pt x="13625" y="10252"/>
                    <a:pt x="13758" y="10129"/>
                    <a:pt x="13758" y="9955"/>
                  </a:cubicBezTo>
                  <a:lnTo>
                    <a:pt x="13758" y="8376"/>
                  </a:lnTo>
                  <a:lnTo>
                    <a:pt x="13758" y="8161"/>
                  </a:lnTo>
                  <a:lnTo>
                    <a:pt x="13758" y="298"/>
                  </a:lnTo>
                  <a:cubicBezTo>
                    <a:pt x="13758" y="134"/>
                    <a:pt x="13625" y="1"/>
                    <a:pt x="13461" y="1"/>
                  </a:cubicBezTo>
                  <a:lnTo>
                    <a:pt x="9698" y="1"/>
                  </a:lnTo>
                  <a:lnTo>
                    <a:pt x="9698" y="606"/>
                  </a:lnTo>
                  <a:lnTo>
                    <a:pt x="13153" y="606"/>
                  </a:lnTo>
                  <a:lnTo>
                    <a:pt x="13153" y="8079"/>
                  </a:lnTo>
                  <a:lnTo>
                    <a:pt x="8591" y="8079"/>
                  </a:lnTo>
                  <a:cubicBezTo>
                    <a:pt x="8079" y="8079"/>
                    <a:pt x="7566" y="8243"/>
                    <a:pt x="7136" y="8551"/>
                  </a:cubicBezTo>
                  <a:lnTo>
                    <a:pt x="7136" y="3374"/>
                  </a:lnTo>
                  <a:lnTo>
                    <a:pt x="6582" y="3374"/>
                  </a:lnTo>
                  <a:lnTo>
                    <a:pt x="6582" y="8551"/>
                  </a:lnTo>
                  <a:cubicBezTo>
                    <a:pt x="6151" y="8243"/>
                    <a:pt x="5639" y="8079"/>
                    <a:pt x="5085" y="8079"/>
                  </a:cubicBezTo>
                  <a:lnTo>
                    <a:pt x="554" y="8079"/>
                  </a:lnTo>
                  <a:lnTo>
                    <a:pt x="554" y="606"/>
                  </a:lnTo>
                  <a:lnTo>
                    <a:pt x="4019" y="606"/>
                  </a:lnTo>
                  <a:lnTo>
                    <a:pt x="401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5"/>
            <p:cNvSpPr/>
            <p:nvPr/>
          </p:nvSpPr>
          <p:spPr>
            <a:xfrm>
              <a:off x="2744938" y="2658050"/>
              <a:ext cx="65100" cy="14875"/>
            </a:xfrm>
            <a:custGeom>
              <a:avLst/>
              <a:gdLst/>
              <a:ahLst/>
              <a:cxnLst/>
              <a:rect l="l" t="t" r="r" b="b"/>
              <a:pathLst>
                <a:path w="2604" h="595" extrusionOk="0">
                  <a:moveTo>
                    <a:pt x="297" y="0"/>
                  </a:moveTo>
                  <a:cubicBezTo>
                    <a:pt x="123" y="0"/>
                    <a:pt x="0" y="123"/>
                    <a:pt x="0" y="338"/>
                  </a:cubicBezTo>
                  <a:cubicBezTo>
                    <a:pt x="41" y="472"/>
                    <a:pt x="164" y="595"/>
                    <a:pt x="297" y="595"/>
                  </a:cubicBezTo>
                  <a:lnTo>
                    <a:pt x="2266" y="595"/>
                  </a:lnTo>
                  <a:cubicBezTo>
                    <a:pt x="2471" y="595"/>
                    <a:pt x="2604" y="431"/>
                    <a:pt x="2563" y="256"/>
                  </a:cubicBezTo>
                  <a:cubicBezTo>
                    <a:pt x="2563" y="82"/>
                    <a:pt x="2430" y="0"/>
                    <a:pt x="226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5"/>
            <p:cNvSpPr/>
            <p:nvPr/>
          </p:nvSpPr>
          <p:spPr>
            <a:xfrm>
              <a:off x="2553738" y="2658050"/>
              <a:ext cx="65125" cy="14875"/>
            </a:xfrm>
            <a:custGeom>
              <a:avLst/>
              <a:gdLst/>
              <a:ahLst/>
              <a:cxnLst/>
              <a:rect l="l" t="t" r="r" b="b"/>
              <a:pathLst>
                <a:path w="2605" h="595" extrusionOk="0">
                  <a:moveTo>
                    <a:pt x="298" y="0"/>
                  </a:moveTo>
                  <a:cubicBezTo>
                    <a:pt x="124" y="0"/>
                    <a:pt x="1" y="123"/>
                    <a:pt x="1" y="338"/>
                  </a:cubicBezTo>
                  <a:cubicBezTo>
                    <a:pt x="42" y="472"/>
                    <a:pt x="175" y="595"/>
                    <a:pt x="298" y="595"/>
                  </a:cubicBezTo>
                  <a:lnTo>
                    <a:pt x="2266" y="595"/>
                  </a:lnTo>
                  <a:cubicBezTo>
                    <a:pt x="2430" y="595"/>
                    <a:pt x="2604" y="431"/>
                    <a:pt x="2563" y="256"/>
                  </a:cubicBezTo>
                  <a:cubicBezTo>
                    <a:pt x="2522" y="82"/>
                    <a:pt x="2389" y="0"/>
                    <a:pt x="226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5"/>
            <p:cNvSpPr/>
            <p:nvPr/>
          </p:nvSpPr>
          <p:spPr>
            <a:xfrm>
              <a:off x="2553738" y="2707250"/>
              <a:ext cx="91775" cy="14900"/>
            </a:xfrm>
            <a:custGeom>
              <a:avLst/>
              <a:gdLst/>
              <a:ahLst/>
              <a:cxnLst/>
              <a:rect l="l" t="t" r="r" b="b"/>
              <a:pathLst>
                <a:path w="3671" h="596" extrusionOk="0">
                  <a:moveTo>
                    <a:pt x="298" y="0"/>
                  </a:moveTo>
                  <a:cubicBezTo>
                    <a:pt x="124" y="0"/>
                    <a:pt x="1" y="165"/>
                    <a:pt x="1" y="339"/>
                  </a:cubicBezTo>
                  <a:cubicBezTo>
                    <a:pt x="42" y="513"/>
                    <a:pt x="175" y="595"/>
                    <a:pt x="298" y="595"/>
                  </a:cubicBezTo>
                  <a:lnTo>
                    <a:pt x="3373" y="595"/>
                  </a:lnTo>
                  <a:cubicBezTo>
                    <a:pt x="3548" y="595"/>
                    <a:pt x="3671" y="421"/>
                    <a:pt x="3671" y="257"/>
                  </a:cubicBezTo>
                  <a:cubicBezTo>
                    <a:pt x="3630" y="123"/>
                    <a:pt x="3507" y="0"/>
                    <a:pt x="33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5"/>
            <p:cNvSpPr/>
            <p:nvPr/>
          </p:nvSpPr>
          <p:spPr>
            <a:xfrm>
              <a:off x="2564513" y="2756200"/>
              <a:ext cx="81000" cy="15150"/>
            </a:xfrm>
            <a:custGeom>
              <a:avLst/>
              <a:gdLst/>
              <a:ahLst/>
              <a:cxnLst/>
              <a:rect l="l" t="t" r="r" b="b"/>
              <a:pathLst>
                <a:path w="3240" h="606" extrusionOk="0">
                  <a:moveTo>
                    <a:pt x="297" y="1"/>
                  </a:moveTo>
                  <a:cubicBezTo>
                    <a:pt x="123" y="1"/>
                    <a:pt x="0" y="175"/>
                    <a:pt x="0" y="349"/>
                  </a:cubicBezTo>
                  <a:cubicBezTo>
                    <a:pt x="41" y="513"/>
                    <a:pt x="164" y="605"/>
                    <a:pt x="338" y="605"/>
                  </a:cubicBezTo>
                  <a:lnTo>
                    <a:pt x="2942" y="605"/>
                  </a:lnTo>
                  <a:cubicBezTo>
                    <a:pt x="3117" y="605"/>
                    <a:pt x="3240" y="431"/>
                    <a:pt x="3240" y="257"/>
                  </a:cubicBezTo>
                  <a:cubicBezTo>
                    <a:pt x="3199" y="134"/>
                    <a:pt x="3076" y="1"/>
                    <a:pt x="2942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5"/>
            <p:cNvSpPr/>
            <p:nvPr/>
          </p:nvSpPr>
          <p:spPr>
            <a:xfrm>
              <a:off x="2716988" y="2707250"/>
              <a:ext cx="93050" cy="14900"/>
            </a:xfrm>
            <a:custGeom>
              <a:avLst/>
              <a:gdLst/>
              <a:ahLst/>
              <a:cxnLst/>
              <a:rect l="l" t="t" r="r" b="b"/>
              <a:pathLst>
                <a:path w="3722" h="596" extrusionOk="0">
                  <a:moveTo>
                    <a:pt x="349" y="0"/>
                  </a:moveTo>
                  <a:cubicBezTo>
                    <a:pt x="134" y="0"/>
                    <a:pt x="1" y="165"/>
                    <a:pt x="52" y="339"/>
                  </a:cubicBezTo>
                  <a:cubicBezTo>
                    <a:pt x="52" y="513"/>
                    <a:pt x="175" y="595"/>
                    <a:pt x="349" y="595"/>
                  </a:cubicBezTo>
                  <a:lnTo>
                    <a:pt x="3384" y="595"/>
                  </a:lnTo>
                  <a:cubicBezTo>
                    <a:pt x="3589" y="595"/>
                    <a:pt x="3722" y="421"/>
                    <a:pt x="3681" y="257"/>
                  </a:cubicBezTo>
                  <a:cubicBezTo>
                    <a:pt x="3681" y="123"/>
                    <a:pt x="3548" y="0"/>
                    <a:pt x="3384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5"/>
            <p:cNvSpPr/>
            <p:nvPr/>
          </p:nvSpPr>
          <p:spPr>
            <a:xfrm>
              <a:off x="2716988" y="2756200"/>
              <a:ext cx="82300" cy="15150"/>
            </a:xfrm>
            <a:custGeom>
              <a:avLst/>
              <a:gdLst/>
              <a:ahLst/>
              <a:cxnLst/>
              <a:rect l="l" t="t" r="r" b="b"/>
              <a:pathLst>
                <a:path w="3292" h="606" extrusionOk="0">
                  <a:moveTo>
                    <a:pt x="349" y="1"/>
                  </a:moveTo>
                  <a:cubicBezTo>
                    <a:pt x="134" y="1"/>
                    <a:pt x="1" y="175"/>
                    <a:pt x="52" y="349"/>
                  </a:cubicBezTo>
                  <a:cubicBezTo>
                    <a:pt x="52" y="513"/>
                    <a:pt x="175" y="605"/>
                    <a:pt x="349" y="605"/>
                  </a:cubicBezTo>
                  <a:lnTo>
                    <a:pt x="2953" y="605"/>
                  </a:lnTo>
                  <a:cubicBezTo>
                    <a:pt x="3127" y="605"/>
                    <a:pt x="3291" y="431"/>
                    <a:pt x="3250" y="257"/>
                  </a:cubicBezTo>
                  <a:cubicBezTo>
                    <a:pt x="3209" y="134"/>
                    <a:pt x="3076" y="1"/>
                    <a:pt x="295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5"/>
            <p:cNvSpPr/>
            <p:nvPr/>
          </p:nvSpPr>
          <p:spPr>
            <a:xfrm>
              <a:off x="2548363" y="2520475"/>
              <a:ext cx="267075" cy="179100"/>
            </a:xfrm>
            <a:custGeom>
              <a:avLst/>
              <a:gdLst/>
              <a:ahLst/>
              <a:cxnLst/>
              <a:rect l="l" t="t" r="r" b="b"/>
              <a:pathLst>
                <a:path w="10683" h="7164" extrusionOk="0">
                  <a:moveTo>
                    <a:pt x="5341" y="634"/>
                  </a:moveTo>
                  <a:lnTo>
                    <a:pt x="9483" y="2089"/>
                  </a:lnTo>
                  <a:lnTo>
                    <a:pt x="5341" y="3494"/>
                  </a:lnTo>
                  <a:lnTo>
                    <a:pt x="1200" y="2089"/>
                  </a:lnTo>
                  <a:lnTo>
                    <a:pt x="5341" y="634"/>
                  </a:lnTo>
                  <a:close/>
                  <a:moveTo>
                    <a:pt x="7863" y="3279"/>
                  </a:moveTo>
                  <a:lnTo>
                    <a:pt x="7863" y="5585"/>
                  </a:lnTo>
                  <a:lnTo>
                    <a:pt x="5341" y="6569"/>
                  </a:lnTo>
                  <a:lnTo>
                    <a:pt x="2778" y="5585"/>
                  </a:lnTo>
                  <a:lnTo>
                    <a:pt x="2778" y="3279"/>
                  </a:lnTo>
                  <a:lnTo>
                    <a:pt x="5208" y="4089"/>
                  </a:lnTo>
                  <a:cubicBezTo>
                    <a:pt x="5259" y="4140"/>
                    <a:pt x="5300" y="4140"/>
                    <a:pt x="5341" y="4140"/>
                  </a:cubicBezTo>
                  <a:cubicBezTo>
                    <a:pt x="5382" y="4140"/>
                    <a:pt x="5382" y="4140"/>
                    <a:pt x="5423" y="4089"/>
                  </a:cubicBezTo>
                  <a:lnTo>
                    <a:pt x="7863" y="3279"/>
                  </a:lnTo>
                  <a:close/>
                  <a:moveTo>
                    <a:pt x="5335" y="1"/>
                  </a:moveTo>
                  <a:cubicBezTo>
                    <a:pt x="5298" y="1"/>
                    <a:pt x="5254" y="14"/>
                    <a:pt x="5208" y="39"/>
                  </a:cubicBezTo>
                  <a:lnTo>
                    <a:pt x="216" y="1782"/>
                  </a:lnTo>
                  <a:cubicBezTo>
                    <a:pt x="82" y="1874"/>
                    <a:pt x="0" y="1997"/>
                    <a:pt x="0" y="2171"/>
                  </a:cubicBezTo>
                  <a:cubicBezTo>
                    <a:pt x="41" y="2253"/>
                    <a:pt x="133" y="2346"/>
                    <a:pt x="216" y="2387"/>
                  </a:cubicBezTo>
                  <a:lnTo>
                    <a:pt x="2184" y="3063"/>
                  </a:lnTo>
                  <a:lnTo>
                    <a:pt x="2184" y="5800"/>
                  </a:lnTo>
                  <a:cubicBezTo>
                    <a:pt x="2184" y="5934"/>
                    <a:pt x="2266" y="6016"/>
                    <a:pt x="2389" y="6057"/>
                  </a:cubicBezTo>
                  <a:lnTo>
                    <a:pt x="5208" y="7164"/>
                  </a:lnTo>
                  <a:lnTo>
                    <a:pt x="5423" y="7164"/>
                  </a:lnTo>
                  <a:lnTo>
                    <a:pt x="8283" y="6057"/>
                  </a:lnTo>
                  <a:cubicBezTo>
                    <a:pt x="8376" y="6016"/>
                    <a:pt x="8458" y="5934"/>
                    <a:pt x="8458" y="5800"/>
                  </a:cubicBezTo>
                  <a:lnTo>
                    <a:pt x="8458" y="3063"/>
                  </a:lnTo>
                  <a:lnTo>
                    <a:pt x="10426" y="2387"/>
                  </a:lnTo>
                  <a:cubicBezTo>
                    <a:pt x="10549" y="2346"/>
                    <a:pt x="10590" y="2253"/>
                    <a:pt x="10641" y="2171"/>
                  </a:cubicBezTo>
                  <a:cubicBezTo>
                    <a:pt x="10682" y="1997"/>
                    <a:pt x="10590" y="1874"/>
                    <a:pt x="10467" y="1782"/>
                  </a:cubicBezTo>
                  <a:lnTo>
                    <a:pt x="5423" y="39"/>
                  </a:lnTo>
                  <a:cubicBezTo>
                    <a:pt x="5403" y="14"/>
                    <a:pt x="5372" y="1"/>
                    <a:pt x="5335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98" name="Google Shape;498;p45"/>
          <p:cNvCxnSpPr>
            <a:stCxn id="464" idx="2"/>
          </p:cNvCxnSpPr>
          <p:nvPr/>
        </p:nvCxnSpPr>
        <p:spPr>
          <a:xfrm>
            <a:off x="1376352" y="1558260"/>
            <a:ext cx="0" cy="3441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EFFAD81-3F7A-48FD-815C-4DAA047CC2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75" b="39826"/>
          <a:stretch/>
        </p:blipFill>
        <p:spPr>
          <a:xfrm>
            <a:off x="1892830" y="2490875"/>
            <a:ext cx="6195811" cy="2198893"/>
          </a:xfrm>
          <a:prstGeom prst="rect">
            <a:avLst/>
          </a:prstGeom>
          <a:ln w="19050">
            <a:solidFill>
              <a:schemeClr val="tx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97078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5"/>
          <p:cNvSpPr/>
          <p:nvPr/>
        </p:nvSpPr>
        <p:spPr>
          <a:xfrm>
            <a:off x="1118202" y="1041960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Challenges and limitation</a:t>
            </a:r>
            <a:endParaRPr dirty="0"/>
          </a:p>
        </p:txBody>
      </p:sp>
      <p:sp>
        <p:nvSpPr>
          <p:cNvPr id="466" name="Google Shape;466;p45"/>
          <p:cNvSpPr txBox="1">
            <a:spLocks noGrp="1"/>
          </p:cNvSpPr>
          <p:nvPr>
            <p:ph type="subTitle" idx="1"/>
          </p:nvPr>
        </p:nvSpPr>
        <p:spPr>
          <a:xfrm>
            <a:off x="1775877" y="1398360"/>
            <a:ext cx="48768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The suddenly changes in setpoint or the input make an undesired phenomenon called Derivative kicks </a:t>
            </a:r>
          </a:p>
        </p:txBody>
      </p:sp>
      <p:sp>
        <p:nvSpPr>
          <p:cNvPr id="469" name="Google Shape;469;p45"/>
          <p:cNvSpPr txBox="1">
            <a:spLocks noGrp="1"/>
          </p:cNvSpPr>
          <p:nvPr>
            <p:ph type="subTitle" idx="4"/>
          </p:nvPr>
        </p:nvSpPr>
        <p:spPr>
          <a:xfrm>
            <a:off x="1775877" y="1086360"/>
            <a:ext cx="48768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Derivative kicks and noises degradation</a:t>
            </a:r>
            <a:endParaRPr dirty="0"/>
          </a:p>
        </p:txBody>
      </p:sp>
      <p:grpSp>
        <p:nvGrpSpPr>
          <p:cNvPr id="479" name="Google Shape;479;p45"/>
          <p:cNvGrpSpPr/>
          <p:nvPr/>
        </p:nvGrpSpPr>
        <p:grpSpPr>
          <a:xfrm>
            <a:off x="1204365" y="1127773"/>
            <a:ext cx="343950" cy="344675"/>
            <a:chOff x="2509913" y="2520475"/>
            <a:chExt cx="343950" cy="344675"/>
          </a:xfrm>
        </p:grpSpPr>
        <p:sp>
          <p:nvSpPr>
            <p:cNvPr id="480" name="Google Shape;480;p45"/>
            <p:cNvSpPr/>
            <p:nvPr/>
          </p:nvSpPr>
          <p:spPr>
            <a:xfrm>
              <a:off x="2509913" y="2608825"/>
              <a:ext cx="343950" cy="256325"/>
            </a:xfrm>
            <a:custGeom>
              <a:avLst/>
              <a:gdLst/>
              <a:ahLst/>
              <a:cxnLst/>
              <a:rect l="l" t="t" r="r" b="b"/>
              <a:pathLst>
                <a:path w="13758" h="10253" extrusionOk="0">
                  <a:moveTo>
                    <a:pt x="5126" y="8674"/>
                  </a:moveTo>
                  <a:cubicBezTo>
                    <a:pt x="5557" y="8674"/>
                    <a:pt x="5977" y="8848"/>
                    <a:pt x="6326" y="9104"/>
                  </a:cubicBezTo>
                  <a:cubicBezTo>
                    <a:pt x="6233" y="9145"/>
                    <a:pt x="6192" y="9145"/>
                    <a:pt x="6151" y="9186"/>
                  </a:cubicBezTo>
                  <a:cubicBezTo>
                    <a:pt x="5977" y="9319"/>
                    <a:pt x="5854" y="9484"/>
                    <a:pt x="5772" y="9658"/>
                  </a:cubicBezTo>
                  <a:lnTo>
                    <a:pt x="554" y="9658"/>
                  </a:lnTo>
                  <a:lnTo>
                    <a:pt x="554" y="8674"/>
                  </a:lnTo>
                  <a:close/>
                  <a:moveTo>
                    <a:pt x="13153" y="8674"/>
                  </a:moveTo>
                  <a:lnTo>
                    <a:pt x="13153" y="9658"/>
                  </a:lnTo>
                  <a:lnTo>
                    <a:pt x="7945" y="9658"/>
                  </a:lnTo>
                  <a:cubicBezTo>
                    <a:pt x="7822" y="9401"/>
                    <a:pt x="7648" y="9227"/>
                    <a:pt x="7392" y="9104"/>
                  </a:cubicBezTo>
                  <a:cubicBezTo>
                    <a:pt x="7730" y="8848"/>
                    <a:pt x="8161" y="8674"/>
                    <a:pt x="8591" y="8674"/>
                  </a:cubicBezTo>
                  <a:close/>
                  <a:moveTo>
                    <a:pt x="298" y="1"/>
                  </a:moveTo>
                  <a:cubicBezTo>
                    <a:pt x="134" y="1"/>
                    <a:pt x="1" y="134"/>
                    <a:pt x="1" y="298"/>
                  </a:cubicBezTo>
                  <a:lnTo>
                    <a:pt x="1" y="8417"/>
                  </a:lnTo>
                  <a:lnTo>
                    <a:pt x="1" y="9955"/>
                  </a:lnTo>
                  <a:cubicBezTo>
                    <a:pt x="1" y="10129"/>
                    <a:pt x="134" y="10252"/>
                    <a:pt x="298" y="10252"/>
                  </a:cubicBezTo>
                  <a:lnTo>
                    <a:pt x="6028" y="10252"/>
                  </a:lnTo>
                  <a:cubicBezTo>
                    <a:pt x="6151" y="10252"/>
                    <a:pt x="6233" y="10170"/>
                    <a:pt x="6285" y="10037"/>
                  </a:cubicBezTo>
                  <a:lnTo>
                    <a:pt x="6326" y="9996"/>
                  </a:lnTo>
                  <a:cubicBezTo>
                    <a:pt x="6367" y="9873"/>
                    <a:pt x="6408" y="9740"/>
                    <a:pt x="6541" y="9699"/>
                  </a:cubicBezTo>
                  <a:cubicBezTo>
                    <a:pt x="6623" y="9617"/>
                    <a:pt x="6746" y="9576"/>
                    <a:pt x="6879" y="9576"/>
                  </a:cubicBezTo>
                  <a:cubicBezTo>
                    <a:pt x="6961" y="9576"/>
                    <a:pt x="7002" y="9576"/>
                    <a:pt x="7054" y="9617"/>
                  </a:cubicBezTo>
                  <a:cubicBezTo>
                    <a:pt x="7259" y="9658"/>
                    <a:pt x="7392" y="9781"/>
                    <a:pt x="7474" y="9996"/>
                  </a:cubicBezTo>
                  <a:lnTo>
                    <a:pt x="7474" y="10037"/>
                  </a:lnTo>
                  <a:cubicBezTo>
                    <a:pt x="7515" y="10170"/>
                    <a:pt x="7648" y="10252"/>
                    <a:pt x="7771" y="10252"/>
                  </a:cubicBezTo>
                  <a:lnTo>
                    <a:pt x="13461" y="10252"/>
                  </a:lnTo>
                  <a:cubicBezTo>
                    <a:pt x="13625" y="10252"/>
                    <a:pt x="13758" y="10129"/>
                    <a:pt x="13758" y="9955"/>
                  </a:cubicBezTo>
                  <a:lnTo>
                    <a:pt x="13758" y="8376"/>
                  </a:lnTo>
                  <a:lnTo>
                    <a:pt x="13758" y="8161"/>
                  </a:lnTo>
                  <a:lnTo>
                    <a:pt x="13758" y="298"/>
                  </a:lnTo>
                  <a:cubicBezTo>
                    <a:pt x="13758" y="134"/>
                    <a:pt x="13625" y="1"/>
                    <a:pt x="13461" y="1"/>
                  </a:cubicBezTo>
                  <a:lnTo>
                    <a:pt x="9698" y="1"/>
                  </a:lnTo>
                  <a:lnTo>
                    <a:pt x="9698" y="606"/>
                  </a:lnTo>
                  <a:lnTo>
                    <a:pt x="13153" y="606"/>
                  </a:lnTo>
                  <a:lnTo>
                    <a:pt x="13153" y="8079"/>
                  </a:lnTo>
                  <a:lnTo>
                    <a:pt x="8591" y="8079"/>
                  </a:lnTo>
                  <a:cubicBezTo>
                    <a:pt x="8079" y="8079"/>
                    <a:pt x="7566" y="8243"/>
                    <a:pt x="7136" y="8551"/>
                  </a:cubicBezTo>
                  <a:lnTo>
                    <a:pt x="7136" y="3374"/>
                  </a:lnTo>
                  <a:lnTo>
                    <a:pt x="6582" y="3374"/>
                  </a:lnTo>
                  <a:lnTo>
                    <a:pt x="6582" y="8551"/>
                  </a:lnTo>
                  <a:cubicBezTo>
                    <a:pt x="6151" y="8243"/>
                    <a:pt x="5639" y="8079"/>
                    <a:pt x="5085" y="8079"/>
                  </a:cubicBezTo>
                  <a:lnTo>
                    <a:pt x="554" y="8079"/>
                  </a:lnTo>
                  <a:lnTo>
                    <a:pt x="554" y="606"/>
                  </a:lnTo>
                  <a:lnTo>
                    <a:pt x="4019" y="606"/>
                  </a:lnTo>
                  <a:lnTo>
                    <a:pt x="401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5"/>
            <p:cNvSpPr/>
            <p:nvPr/>
          </p:nvSpPr>
          <p:spPr>
            <a:xfrm>
              <a:off x="2744938" y="2658050"/>
              <a:ext cx="65100" cy="14875"/>
            </a:xfrm>
            <a:custGeom>
              <a:avLst/>
              <a:gdLst/>
              <a:ahLst/>
              <a:cxnLst/>
              <a:rect l="l" t="t" r="r" b="b"/>
              <a:pathLst>
                <a:path w="2604" h="595" extrusionOk="0">
                  <a:moveTo>
                    <a:pt x="297" y="0"/>
                  </a:moveTo>
                  <a:cubicBezTo>
                    <a:pt x="123" y="0"/>
                    <a:pt x="0" y="123"/>
                    <a:pt x="0" y="338"/>
                  </a:cubicBezTo>
                  <a:cubicBezTo>
                    <a:pt x="41" y="472"/>
                    <a:pt x="164" y="595"/>
                    <a:pt x="297" y="595"/>
                  </a:cubicBezTo>
                  <a:lnTo>
                    <a:pt x="2266" y="595"/>
                  </a:lnTo>
                  <a:cubicBezTo>
                    <a:pt x="2471" y="595"/>
                    <a:pt x="2604" y="431"/>
                    <a:pt x="2563" y="256"/>
                  </a:cubicBezTo>
                  <a:cubicBezTo>
                    <a:pt x="2563" y="82"/>
                    <a:pt x="2430" y="0"/>
                    <a:pt x="226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5"/>
            <p:cNvSpPr/>
            <p:nvPr/>
          </p:nvSpPr>
          <p:spPr>
            <a:xfrm>
              <a:off x="2553738" y="2658050"/>
              <a:ext cx="65125" cy="14875"/>
            </a:xfrm>
            <a:custGeom>
              <a:avLst/>
              <a:gdLst/>
              <a:ahLst/>
              <a:cxnLst/>
              <a:rect l="l" t="t" r="r" b="b"/>
              <a:pathLst>
                <a:path w="2605" h="595" extrusionOk="0">
                  <a:moveTo>
                    <a:pt x="298" y="0"/>
                  </a:moveTo>
                  <a:cubicBezTo>
                    <a:pt x="124" y="0"/>
                    <a:pt x="1" y="123"/>
                    <a:pt x="1" y="338"/>
                  </a:cubicBezTo>
                  <a:cubicBezTo>
                    <a:pt x="42" y="472"/>
                    <a:pt x="175" y="595"/>
                    <a:pt x="298" y="595"/>
                  </a:cubicBezTo>
                  <a:lnTo>
                    <a:pt x="2266" y="595"/>
                  </a:lnTo>
                  <a:cubicBezTo>
                    <a:pt x="2430" y="595"/>
                    <a:pt x="2604" y="431"/>
                    <a:pt x="2563" y="256"/>
                  </a:cubicBezTo>
                  <a:cubicBezTo>
                    <a:pt x="2522" y="82"/>
                    <a:pt x="2389" y="0"/>
                    <a:pt x="226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5"/>
            <p:cNvSpPr/>
            <p:nvPr/>
          </p:nvSpPr>
          <p:spPr>
            <a:xfrm>
              <a:off x="2553738" y="2707250"/>
              <a:ext cx="91775" cy="14900"/>
            </a:xfrm>
            <a:custGeom>
              <a:avLst/>
              <a:gdLst/>
              <a:ahLst/>
              <a:cxnLst/>
              <a:rect l="l" t="t" r="r" b="b"/>
              <a:pathLst>
                <a:path w="3671" h="596" extrusionOk="0">
                  <a:moveTo>
                    <a:pt x="298" y="0"/>
                  </a:moveTo>
                  <a:cubicBezTo>
                    <a:pt x="124" y="0"/>
                    <a:pt x="1" y="165"/>
                    <a:pt x="1" y="339"/>
                  </a:cubicBezTo>
                  <a:cubicBezTo>
                    <a:pt x="42" y="513"/>
                    <a:pt x="175" y="595"/>
                    <a:pt x="298" y="595"/>
                  </a:cubicBezTo>
                  <a:lnTo>
                    <a:pt x="3373" y="595"/>
                  </a:lnTo>
                  <a:cubicBezTo>
                    <a:pt x="3548" y="595"/>
                    <a:pt x="3671" y="421"/>
                    <a:pt x="3671" y="257"/>
                  </a:cubicBezTo>
                  <a:cubicBezTo>
                    <a:pt x="3630" y="123"/>
                    <a:pt x="3507" y="0"/>
                    <a:pt x="33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5"/>
            <p:cNvSpPr/>
            <p:nvPr/>
          </p:nvSpPr>
          <p:spPr>
            <a:xfrm>
              <a:off x="2564513" y="2756200"/>
              <a:ext cx="81000" cy="15150"/>
            </a:xfrm>
            <a:custGeom>
              <a:avLst/>
              <a:gdLst/>
              <a:ahLst/>
              <a:cxnLst/>
              <a:rect l="l" t="t" r="r" b="b"/>
              <a:pathLst>
                <a:path w="3240" h="606" extrusionOk="0">
                  <a:moveTo>
                    <a:pt x="297" y="1"/>
                  </a:moveTo>
                  <a:cubicBezTo>
                    <a:pt x="123" y="1"/>
                    <a:pt x="0" y="175"/>
                    <a:pt x="0" y="349"/>
                  </a:cubicBezTo>
                  <a:cubicBezTo>
                    <a:pt x="41" y="513"/>
                    <a:pt x="164" y="605"/>
                    <a:pt x="338" y="605"/>
                  </a:cubicBezTo>
                  <a:lnTo>
                    <a:pt x="2942" y="605"/>
                  </a:lnTo>
                  <a:cubicBezTo>
                    <a:pt x="3117" y="605"/>
                    <a:pt x="3240" y="431"/>
                    <a:pt x="3240" y="257"/>
                  </a:cubicBezTo>
                  <a:cubicBezTo>
                    <a:pt x="3199" y="134"/>
                    <a:pt x="3076" y="1"/>
                    <a:pt x="2942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5"/>
            <p:cNvSpPr/>
            <p:nvPr/>
          </p:nvSpPr>
          <p:spPr>
            <a:xfrm>
              <a:off x="2716988" y="2707250"/>
              <a:ext cx="93050" cy="14900"/>
            </a:xfrm>
            <a:custGeom>
              <a:avLst/>
              <a:gdLst/>
              <a:ahLst/>
              <a:cxnLst/>
              <a:rect l="l" t="t" r="r" b="b"/>
              <a:pathLst>
                <a:path w="3722" h="596" extrusionOk="0">
                  <a:moveTo>
                    <a:pt x="349" y="0"/>
                  </a:moveTo>
                  <a:cubicBezTo>
                    <a:pt x="134" y="0"/>
                    <a:pt x="1" y="165"/>
                    <a:pt x="52" y="339"/>
                  </a:cubicBezTo>
                  <a:cubicBezTo>
                    <a:pt x="52" y="513"/>
                    <a:pt x="175" y="595"/>
                    <a:pt x="349" y="595"/>
                  </a:cubicBezTo>
                  <a:lnTo>
                    <a:pt x="3384" y="595"/>
                  </a:lnTo>
                  <a:cubicBezTo>
                    <a:pt x="3589" y="595"/>
                    <a:pt x="3722" y="421"/>
                    <a:pt x="3681" y="257"/>
                  </a:cubicBezTo>
                  <a:cubicBezTo>
                    <a:pt x="3681" y="123"/>
                    <a:pt x="3548" y="0"/>
                    <a:pt x="3384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5"/>
            <p:cNvSpPr/>
            <p:nvPr/>
          </p:nvSpPr>
          <p:spPr>
            <a:xfrm>
              <a:off x="2716988" y="2756200"/>
              <a:ext cx="82300" cy="15150"/>
            </a:xfrm>
            <a:custGeom>
              <a:avLst/>
              <a:gdLst/>
              <a:ahLst/>
              <a:cxnLst/>
              <a:rect l="l" t="t" r="r" b="b"/>
              <a:pathLst>
                <a:path w="3292" h="606" extrusionOk="0">
                  <a:moveTo>
                    <a:pt x="349" y="1"/>
                  </a:moveTo>
                  <a:cubicBezTo>
                    <a:pt x="134" y="1"/>
                    <a:pt x="1" y="175"/>
                    <a:pt x="52" y="349"/>
                  </a:cubicBezTo>
                  <a:cubicBezTo>
                    <a:pt x="52" y="513"/>
                    <a:pt x="175" y="605"/>
                    <a:pt x="349" y="605"/>
                  </a:cubicBezTo>
                  <a:lnTo>
                    <a:pt x="2953" y="605"/>
                  </a:lnTo>
                  <a:cubicBezTo>
                    <a:pt x="3127" y="605"/>
                    <a:pt x="3291" y="431"/>
                    <a:pt x="3250" y="257"/>
                  </a:cubicBezTo>
                  <a:cubicBezTo>
                    <a:pt x="3209" y="134"/>
                    <a:pt x="3076" y="1"/>
                    <a:pt x="295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5"/>
            <p:cNvSpPr/>
            <p:nvPr/>
          </p:nvSpPr>
          <p:spPr>
            <a:xfrm>
              <a:off x="2548363" y="2520475"/>
              <a:ext cx="267075" cy="179100"/>
            </a:xfrm>
            <a:custGeom>
              <a:avLst/>
              <a:gdLst/>
              <a:ahLst/>
              <a:cxnLst/>
              <a:rect l="l" t="t" r="r" b="b"/>
              <a:pathLst>
                <a:path w="10683" h="7164" extrusionOk="0">
                  <a:moveTo>
                    <a:pt x="5341" y="634"/>
                  </a:moveTo>
                  <a:lnTo>
                    <a:pt x="9483" y="2089"/>
                  </a:lnTo>
                  <a:lnTo>
                    <a:pt x="5341" y="3494"/>
                  </a:lnTo>
                  <a:lnTo>
                    <a:pt x="1200" y="2089"/>
                  </a:lnTo>
                  <a:lnTo>
                    <a:pt x="5341" y="634"/>
                  </a:lnTo>
                  <a:close/>
                  <a:moveTo>
                    <a:pt x="7863" y="3279"/>
                  </a:moveTo>
                  <a:lnTo>
                    <a:pt x="7863" y="5585"/>
                  </a:lnTo>
                  <a:lnTo>
                    <a:pt x="5341" y="6569"/>
                  </a:lnTo>
                  <a:lnTo>
                    <a:pt x="2778" y="5585"/>
                  </a:lnTo>
                  <a:lnTo>
                    <a:pt x="2778" y="3279"/>
                  </a:lnTo>
                  <a:lnTo>
                    <a:pt x="5208" y="4089"/>
                  </a:lnTo>
                  <a:cubicBezTo>
                    <a:pt x="5259" y="4140"/>
                    <a:pt x="5300" y="4140"/>
                    <a:pt x="5341" y="4140"/>
                  </a:cubicBezTo>
                  <a:cubicBezTo>
                    <a:pt x="5382" y="4140"/>
                    <a:pt x="5382" y="4140"/>
                    <a:pt x="5423" y="4089"/>
                  </a:cubicBezTo>
                  <a:lnTo>
                    <a:pt x="7863" y="3279"/>
                  </a:lnTo>
                  <a:close/>
                  <a:moveTo>
                    <a:pt x="5335" y="1"/>
                  </a:moveTo>
                  <a:cubicBezTo>
                    <a:pt x="5298" y="1"/>
                    <a:pt x="5254" y="14"/>
                    <a:pt x="5208" y="39"/>
                  </a:cubicBezTo>
                  <a:lnTo>
                    <a:pt x="216" y="1782"/>
                  </a:lnTo>
                  <a:cubicBezTo>
                    <a:pt x="82" y="1874"/>
                    <a:pt x="0" y="1997"/>
                    <a:pt x="0" y="2171"/>
                  </a:cubicBezTo>
                  <a:cubicBezTo>
                    <a:pt x="41" y="2253"/>
                    <a:pt x="133" y="2346"/>
                    <a:pt x="216" y="2387"/>
                  </a:cubicBezTo>
                  <a:lnTo>
                    <a:pt x="2184" y="3063"/>
                  </a:lnTo>
                  <a:lnTo>
                    <a:pt x="2184" y="5800"/>
                  </a:lnTo>
                  <a:cubicBezTo>
                    <a:pt x="2184" y="5934"/>
                    <a:pt x="2266" y="6016"/>
                    <a:pt x="2389" y="6057"/>
                  </a:cubicBezTo>
                  <a:lnTo>
                    <a:pt x="5208" y="7164"/>
                  </a:lnTo>
                  <a:lnTo>
                    <a:pt x="5423" y="7164"/>
                  </a:lnTo>
                  <a:lnTo>
                    <a:pt x="8283" y="6057"/>
                  </a:lnTo>
                  <a:cubicBezTo>
                    <a:pt x="8376" y="6016"/>
                    <a:pt x="8458" y="5934"/>
                    <a:pt x="8458" y="5800"/>
                  </a:cubicBezTo>
                  <a:lnTo>
                    <a:pt x="8458" y="3063"/>
                  </a:lnTo>
                  <a:lnTo>
                    <a:pt x="10426" y="2387"/>
                  </a:lnTo>
                  <a:cubicBezTo>
                    <a:pt x="10549" y="2346"/>
                    <a:pt x="10590" y="2253"/>
                    <a:pt x="10641" y="2171"/>
                  </a:cubicBezTo>
                  <a:cubicBezTo>
                    <a:pt x="10682" y="1997"/>
                    <a:pt x="10590" y="1874"/>
                    <a:pt x="10467" y="1782"/>
                  </a:cubicBezTo>
                  <a:lnTo>
                    <a:pt x="5423" y="39"/>
                  </a:lnTo>
                  <a:cubicBezTo>
                    <a:pt x="5403" y="14"/>
                    <a:pt x="5372" y="1"/>
                    <a:pt x="5335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98" name="Google Shape;498;p45"/>
          <p:cNvCxnSpPr>
            <a:stCxn id="464" idx="2"/>
          </p:cNvCxnSpPr>
          <p:nvPr/>
        </p:nvCxnSpPr>
        <p:spPr>
          <a:xfrm>
            <a:off x="1376352" y="1558260"/>
            <a:ext cx="0" cy="3441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DA64776-420C-49DB-AFD6-61606BA2B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045" y="2129368"/>
            <a:ext cx="4799884" cy="240184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85634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16475" y="1596690"/>
            <a:ext cx="5067600" cy="15733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Results</a:t>
            </a:r>
            <a:r>
              <a:rPr lang="ar-LY" dirty="0"/>
              <a:t> </a:t>
            </a:r>
            <a:r>
              <a:rPr lang="en-GB" dirty="0"/>
              <a:t>and Validation</a:t>
            </a:r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90361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50964-373C-4CB0-A7CD-F447F1A47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512" y="1880481"/>
            <a:ext cx="2627112" cy="642300"/>
          </a:xfrm>
        </p:spPr>
        <p:txBody>
          <a:bodyPr/>
          <a:lstStyle/>
          <a:p>
            <a:r>
              <a:rPr lang="en-GB" dirty="0"/>
              <a:t>Validation of modelling and linearization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288CFE-9DBD-4BE5-A306-A62ED35683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8512" y="2620719"/>
            <a:ext cx="2627112" cy="1211400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4429F9-3558-4EDC-90AA-BA720DDDF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55143"/>
          <a:stretch/>
        </p:blipFill>
        <p:spPr>
          <a:xfrm>
            <a:off x="2995624" y="485711"/>
            <a:ext cx="5896207" cy="23072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9FD308-54D6-495B-9C54-1780E9D305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142" b="4289"/>
          <a:stretch/>
        </p:blipFill>
        <p:spPr>
          <a:xfrm>
            <a:off x="2995624" y="2611835"/>
            <a:ext cx="5896207" cy="208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84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CF4E-A8AE-4646-98C9-5F28AB53B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59" y="205442"/>
            <a:ext cx="7995680" cy="525081"/>
          </a:xfrm>
        </p:spPr>
        <p:txBody>
          <a:bodyPr/>
          <a:lstStyle/>
          <a:p>
            <a:pPr algn="ctr"/>
            <a:r>
              <a:rPr lang="en-GB" dirty="0"/>
              <a:t>Experimental response and control action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EFFD41-846E-44D6-9BEE-08455BD81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12" y="730523"/>
            <a:ext cx="7015575" cy="345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39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E8B17-CA1E-F0C2-6FD4-B8C9333E4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444" y="1316570"/>
            <a:ext cx="5913900" cy="531900"/>
          </a:xfrm>
        </p:spPr>
        <p:txBody>
          <a:bodyPr/>
          <a:lstStyle/>
          <a:p>
            <a:pPr algn="l"/>
            <a:r>
              <a:rPr lang="en-GB" dirty="0"/>
              <a:t>Control Theory</a:t>
            </a:r>
          </a:p>
        </p:txBody>
      </p:sp>
      <p:sp>
        <p:nvSpPr>
          <p:cNvPr id="7" name="Google Shape;374;p38">
            <a:extLst>
              <a:ext uri="{FF2B5EF4-FFF2-40B4-BE49-F238E27FC236}">
                <a16:creationId xmlns:a16="http://schemas.microsoft.com/office/drawing/2014/main" id="{1A22DA4B-4D64-92E5-4D88-284ED707B24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23885" y="2451401"/>
            <a:ext cx="5913900" cy="16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l"/>
            <a:r>
              <a:rPr lang="en" sz="2000" dirty="0">
                <a:solidFill>
                  <a:schemeClr val="tx1"/>
                </a:solidFill>
              </a:rPr>
              <a:t>“ </a:t>
            </a:r>
            <a:r>
              <a:rPr lang="en-GB" sz="2000" dirty="0">
                <a:solidFill>
                  <a:schemeClr val="tx1"/>
                </a:solidFill>
              </a:rPr>
              <a:t>a science concerned with the study of </a:t>
            </a:r>
            <a:r>
              <a:rPr lang="en-GB" sz="2000" b="1" dirty="0">
                <a:solidFill>
                  <a:schemeClr val="tx1"/>
                </a:solidFill>
              </a:rPr>
              <a:t>systems</a:t>
            </a:r>
            <a:r>
              <a:rPr lang="en-GB" sz="2000" dirty="0">
                <a:solidFill>
                  <a:schemeClr val="tx1"/>
                </a:solidFill>
              </a:rPr>
              <a:t>, in terms of their stability, their response to external factors, methods to control them and represent them mathematically in an appropriate manner.</a:t>
            </a:r>
            <a:r>
              <a:rPr lang="en" sz="2000" dirty="0">
                <a:solidFill>
                  <a:schemeClr val="tx1"/>
                </a:solidFill>
              </a:rPr>
              <a:t>“</a:t>
            </a:r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9223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6CF4E-A8AE-4646-98C9-5F28AB53B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606" y="205442"/>
            <a:ext cx="7442786" cy="525081"/>
          </a:xfrm>
        </p:spPr>
        <p:txBody>
          <a:bodyPr/>
          <a:lstStyle/>
          <a:p>
            <a:pPr algn="ctr"/>
            <a:r>
              <a:rPr lang="en-GB" dirty="0"/>
              <a:t>Simulation response and control action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86D299-F67B-4EA2-8590-DCDE2D771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12" y="771819"/>
            <a:ext cx="7179296" cy="337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233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16474" y="1596690"/>
            <a:ext cx="5743724" cy="15733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Conclusions and Recommendations</a:t>
            </a:r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6815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2"/>
          <p:cNvSpPr txBox="1">
            <a:spLocks noGrp="1"/>
          </p:cNvSpPr>
          <p:nvPr>
            <p:ph type="title"/>
          </p:nvPr>
        </p:nvSpPr>
        <p:spPr>
          <a:xfrm>
            <a:off x="720000" y="31113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Conclusions and Future work</a:t>
            </a:r>
            <a:endParaRPr dirty="0"/>
          </a:p>
        </p:txBody>
      </p:sp>
      <p:sp>
        <p:nvSpPr>
          <p:cNvPr id="646" name="Google Shape;646;p52"/>
          <p:cNvSpPr txBox="1">
            <a:spLocks noGrp="1"/>
          </p:cNvSpPr>
          <p:nvPr>
            <p:ph type="subTitle" idx="1"/>
          </p:nvPr>
        </p:nvSpPr>
        <p:spPr>
          <a:xfrm>
            <a:off x="4791185" y="1154958"/>
            <a:ext cx="3728871" cy="32490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1432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en-GB" dirty="0"/>
              <a:t>The system’s performance can be improved by changing the sensor and relying on better approach e.g. overhead high quality camera</a:t>
            </a:r>
          </a:p>
          <a:p>
            <a:pPr marL="314325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en-GB" dirty="0"/>
              <a:t>More advanced linear or nonlinear controllers can be explored such as MPC, LQR, Fuzzy logic or slide mode to achieve better performance and response</a:t>
            </a:r>
          </a:p>
          <a:p>
            <a:pPr marL="314325" lvl="0" indent="-304800" algn="l" rtl="0">
              <a:spcBef>
                <a:spcPts val="100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en-GB" dirty="0"/>
              <a:t>Optimizing the structure also can lead to a better responses </a:t>
            </a:r>
          </a:p>
        </p:txBody>
      </p:sp>
      <p:sp>
        <p:nvSpPr>
          <p:cNvPr id="2" name="Google Shape;646;p52">
            <a:extLst>
              <a:ext uri="{FF2B5EF4-FFF2-40B4-BE49-F238E27FC236}">
                <a16:creationId xmlns:a16="http://schemas.microsoft.com/office/drawing/2014/main" id="{233FC01A-D3E8-60C5-335E-770A0163E490}"/>
              </a:ext>
            </a:extLst>
          </p:cNvPr>
          <p:cNvSpPr txBox="1">
            <a:spLocks/>
          </p:cNvSpPr>
          <p:nvPr/>
        </p:nvSpPr>
        <p:spPr>
          <a:xfrm>
            <a:off x="346039" y="1154958"/>
            <a:ext cx="4333537" cy="3642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Hanken Grotesk"/>
              <a:buChar char="●"/>
              <a:defRPr sz="14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Char char="●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Char char="○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Char char="■"/>
              <a:defRPr sz="2800" b="0" i="0" u="none" strike="noStrike" cap="none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pPr marL="257175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Hanken Grotesk"/>
              <a:buChar char="●"/>
            </a:pPr>
            <a:r>
              <a:rPr lang="en" dirty="0"/>
              <a:t>We were able to build the entire ball and plate system from locally availble parts, despite that the </a:t>
            </a:r>
            <a:r>
              <a:rPr lang="en" b="1" dirty="0"/>
              <a:t>local market still lacks high quality electronic parts</a:t>
            </a:r>
            <a:endParaRPr lang="en" dirty="0"/>
          </a:p>
          <a:p>
            <a:pPr marL="314325" indent="-304800">
              <a:spcBef>
                <a:spcPts val="1000"/>
              </a:spcBef>
            </a:pPr>
            <a:r>
              <a:rPr lang="en-GB" dirty="0"/>
              <a:t>We were able to design a PID controller for the system that satisfies the purpose and gives relatively good response, however </a:t>
            </a:r>
            <a:r>
              <a:rPr lang="en-GB" b="1" dirty="0"/>
              <a:t>there were limitations </a:t>
            </a:r>
            <a:r>
              <a:rPr lang="en-GB" dirty="0"/>
              <a:t>and challenges </a:t>
            </a:r>
            <a:r>
              <a:rPr lang="en-GB" b="1" dirty="0"/>
              <a:t>in the PID controller caused by the D term</a:t>
            </a:r>
            <a:endParaRPr lang="en-GB" dirty="0"/>
          </a:p>
          <a:p>
            <a:pPr marL="314325" indent="-304800">
              <a:spcBef>
                <a:spcPts val="1000"/>
              </a:spcBef>
            </a:pPr>
            <a:r>
              <a:rPr lang="en-GB" dirty="0"/>
              <a:t>There were differences between the simulation and the real results, and this may be due to several reasons, including: </a:t>
            </a:r>
            <a:r>
              <a:rPr lang="en-GB" b="1" dirty="0"/>
              <a:t>bad servo accuracy, structural vibrations, asymmetric ball </a:t>
            </a:r>
          </a:p>
          <a:p>
            <a:pPr marL="314325" indent="-304800">
              <a:spcBef>
                <a:spcPts val="1000"/>
              </a:spcBef>
            </a:pPr>
            <a:endParaRPr lang="en-GB" dirty="0"/>
          </a:p>
        </p:txBody>
      </p:sp>
      <p:sp>
        <p:nvSpPr>
          <p:cNvPr id="648" name="Google Shape;648;p52"/>
          <p:cNvSpPr txBox="1">
            <a:spLocks/>
          </p:cNvSpPr>
          <p:nvPr/>
        </p:nvSpPr>
        <p:spPr>
          <a:xfrm>
            <a:off x="580016" y="974208"/>
            <a:ext cx="37728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19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marL="0" indent="0"/>
            <a:r>
              <a:rPr lang="en-GB"/>
              <a:t>Conclusion</a:t>
            </a:r>
            <a:endParaRPr lang="en-GB" dirty="0"/>
          </a:p>
        </p:txBody>
      </p:sp>
      <p:sp>
        <p:nvSpPr>
          <p:cNvPr id="649" name="Google Shape;649;p52"/>
          <p:cNvSpPr txBox="1">
            <a:spLocks/>
          </p:cNvSpPr>
          <p:nvPr/>
        </p:nvSpPr>
        <p:spPr>
          <a:xfrm>
            <a:off x="5025161" y="974208"/>
            <a:ext cx="37728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19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gtree Black"/>
              <a:buNone/>
              <a:defRPr sz="1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marL="0" indent="0"/>
            <a:r>
              <a:rPr lang="en-GB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5775822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"/>
          <p:cNvSpPr txBox="1">
            <a:spLocks noGrp="1"/>
          </p:cNvSpPr>
          <p:nvPr>
            <p:ph type="title"/>
          </p:nvPr>
        </p:nvSpPr>
        <p:spPr>
          <a:xfrm>
            <a:off x="1644450" y="1733400"/>
            <a:ext cx="5855100" cy="7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Thanks!</a:t>
            </a:r>
            <a:endParaRPr sz="5400" dirty="0"/>
          </a:p>
        </p:txBody>
      </p:sp>
      <p:sp>
        <p:nvSpPr>
          <p:cNvPr id="3" name="Google Shape;857;p60">
            <a:extLst>
              <a:ext uri="{FF2B5EF4-FFF2-40B4-BE49-F238E27FC236}">
                <a16:creationId xmlns:a16="http://schemas.microsoft.com/office/drawing/2014/main" id="{ACE6739B-F28A-4E18-BFF1-349AF038DB99}"/>
              </a:ext>
            </a:extLst>
          </p:cNvPr>
          <p:cNvSpPr txBox="1">
            <a:spLocks/>
          </p:cNvSpPr>
          <p:nvPr/>
        </p:nvSpPr>
        <p:spPr>
          <a:xfrm>
            <a:off x="2819895" y="2386287"/>
            <a:ext cx="3504210" cy="370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b="1" dirty="0">
                <a:solidFill>
                  <a:schemeClr val="bg2">
                    <a:lumMod val="25000"/>
                  </a:schemeClr>
                </a:solidFill>
              </a:rPr>
              <a:t>Do you have any questions?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 txBox="1">
            <a:spLocks noGrp="1"/>
          </p:cNvSpPr>
          <p:nvPr>
            <p:ph type="title"/>
          </p:nvPr>
        </p:nvSpPr>
        <p:spPr>
          <a:xfrm>
            <a:off x="2603050" y="1856113"/>
            <a:ext cx="5827800" cy="1024500"/>
          </a:xfrm>
          <a:prstGeom prst="rect">
            <a:avLst/>
          </a:prstGeom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ECEP</a:t>
            </a:r>
            <a:endParaRPr dirty="0"/>
          </a:p>
        </p:txBody>
      </p:sp>
      <p:sp>
        <p:nvSpPr>
          <p:cNvPr id="381" name="Google Shape;381;p39"/>
          <p:cNvSpPr txBox="1">
            <a:spLocks noGrp="1"/>
          </p:cNvSpPr>
          <p:nvPr>
            <p:ph type="subTitle" idx="1"/>
          </p:nvPr>
        </p:nvSpPr>
        <p:spPr>
          <a:xfrm>
            <a:off x="2603050" y="2880588"/>
            <a:ext cx="5827800" cy="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EXPERIMENTAL</a:t>
            </a:r>
            <a:r>
              <a:rPr lang="ar-LY" dirty="0"/>
              <a:t> </a:t>
            </a:r>
            <a:r>
              <a:rPr lang="en-GB" dirty="0"/>
              <a:t>CONTROL</a:t>
            </a:r>
            <a:r>
              <a:rPr lang="en-US" dirty="0"/>
              <a:t> EDUCATIONAL PLANTS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magnetic levitation plant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Inverted pendulum system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tank level system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/>
              <a:t>ball and beam system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B99BA-6474-21B0-D364-87F4A6F87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6160" y="1977990"/>
            <a:ext cx="7091680" cy="760800"/>
          </a:xfrm>
        </p:spPr>
        <p:txBody>
          <a:bodyPr/>
          <a:lstStyle/>
          <a:p>
            <a:r>
              <a:rPr lang="en-GB" dirty="0"/>
              <a:t>Ball and Plate Balancing System (BPS)</a:t>
            </a:r>
          </a:p>
        </p:txBody>
      </p:sp>
    </p:spTree>
    <p:extLst>
      <p:ext uri="{BB962C8B-B14F-4D97-AF65-F5344CB8AC3E}">
        <p14:creationId xmlns:p14="http://schemas.microsoft.com/office/powerpoint/2010/main" val="486628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67F4C3-7D1D-4FF0-CB43-D80726632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002" y="1521373"/>
            <a:ext cx="3810000" cy="285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D283D6-E5E0-A84F-268E-2FB048716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521373"/>
            <a:ext cx="3810000" cy="2857500"/>
          </a:xfrm>
          <a:prstGeom prst="rect">
            <a:avLst/>
          </a:prstGeom>
        </p:spPr>
      </p:pic>
      <p:sp>
        <p:nvSpPr>
          <p:cNvPr id="9" name="Google Shape;509;p46">
            <a:extLst>
              <a:ext uri="{FF2B5EF4-FFF2-40B4-BE49-F238E27FC236}">
                <a16:creationId xmlns:a16="http://schemas.microsoft.com/office/drawing/2014/main" id="{4AB14564-7BCA-3DA8-F90D-6C62B5643E49}"/>
              </a:ext>
            </a:extLst>
          </p:cNvPr>
          <p:cNvSpPr txBox="1">
            <a:spLocks/>
          </p:cNvSpPr>
          <p:nvPr/>
        </p:nvSpPr>
        <p:spPr>
          <a:xfrm>
            <a:off x="1503750" y="954991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800" dirty="0">
                <a:solidFill>
                  <a:schemeClr val="tx1">
                    <a:lumMod val="75000"/>
                  </a:schemeClr>
                </a:solidFill>
                <a:latin typeface="Figtree Black" panose="020B0604020202020204" charset="0"/>
              </a:rPr>
              <a:t>Ball and Beam</a:t>
            </a:r>
          </a:p>
        </p:txBody>
      </p:sp>
      <p:sp>
        <p:nvSpPr>
          <p:cNvPr id="10" name="Google Shape;509;p46">
            <a:extLst>
              <a:ext uri="{FF2B5EF4-FFF2-40B4-BE49-F238E27FC236}">
                <a16:creationId xmlns:a16="http://schemas.microsoft.com/office/drawing/2014/main" id="{A49FFDC3-1682-6377-C893-4E78136942C4}"/>
              </a:ext>
            </a:extLst>
          </p:cNvPr>
          <p:cNvSpPr txBox="1">
            <a:spLocks/>
          </p:cNvSpPr>
          <p:nvPr/>
        </p:nvSpPr>
        <p:spPr>
          <a:xfrm>
            <a:off x="5397750" y="954991"/>
            <a:ext cx="2242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800" dirty="0">
                <a:solidFill>
                  <a:schemeClr val="tx1">
                    <a:lumMod val="75000"/>
                  </a:schemeClr>
                </a:solidFill>
                <a:latin typeface="Figtree Black" panose="020B0604020202020204" charset="0"/>
              </a:rPr>
              <a:t>Ball and plate</a:t>
            </a:r>
          </a:p>
        </p:txBody>
      </p:sp>
    </p:spTree>
    <p:extLst>
      <p:ext uri="{BB962C8B-B14F-4D97-AF65-F5344CB8AC3E}">
        <p14:creationId xmlns:p14="http://schemas.microsoft.com/office/powerpoint/2010/main" val="23086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57"/>
          <p:cNvSpPr/>
          <p:nvPr/>
        </p:nvSpPr>
        <p:spPr>
          <a:xfrm>
            <a:off x="1245207" y="3154241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57"/>
          <p:cNvSpPr/>
          <p:nvPr/>
        </p:nvSpPr>
        <p:spPr>
          <a:xfrm>
            <a:off x="4602808" y="1324363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57"/>
          <p:cNvSpPr/>
          <p:nvPr/>
        </p:nvSpPr>
        <p:spPr>
          <a:xfrm>
            <a:off x="1237775" y="1324363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5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BPS advantages</a:t>
            </a:r>
            <a:endParaRPr dirty="0"/>
          </a:p>
        </p:txBody>
      </p:sp>
      <p:sp>
        <p:nvSpPr>
          <p:cNvPr id="799" name="Google Shape;799;p57"/>
          <p:cNvSpPr txBox="1">
            <a:spLocks noGrp="1"/>
          </p:cNvSpPr>
          <p:nvPr>
            <p:ph type="subTitle" idx="5"/>
          </p:nvPr>
        </p:nvSpPr>
        <p:spPr>
          <a:xfrm>
            <a:off x="1773588" y="1524200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Portable</a:t>
            </a:r>
            <a:endParaRPr dirty="0"/>
          </a:p>
        </p:txBody>
      </p:sp>
      <p:sp>
        <p:nvSpPr>
          <p:cNvPr id="800" name="Google Shape;800;p57"/>
          <p:cNvSpPr txBox="1">
            <a:spLocks noGrp="1"/>
          </p:cNvSpPr>
          <p:nvPr>
            <p:ph type="subTitle" idx="6"/>
          </p:nvPr>
        </p:nvSpPr>
        <p:spPr>
          <a:xfrm>
            <a:off x="5132667" y="1524200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Safe</a:t>
            </a:r>
            <a:endParaRPr dirty="0"/>
          </a:p>
        </p:txBody>
      </p:sp>
      <p:sp>
        <p:nvSpPr>
          <p:cNvPr id="801" name="Google Shape;801;p57"/>
          <p:cNvSpPr txBox="1">
            <a:spLocks noGrp="1"/>
          </p:cNvSpPr>
          <p:nvPr>
            <p:ph type="subTitle" idx="7"/>
          </p:nvPr>
        </p:nvSpPr>
        <p:spPr>
          <a:xfrm>
            <a:off x="1786292" y="2450068"/>
            <a:ext cx="2687400" cy="3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Affordable</a:t>
            </a:r>
            <a:endParaRPr dirty="0"/>
          </a:p>
        </p:txBody>
      </p:sp>
      <p:grpSp>
        <p:nvGrpSpPr>
          <p:cNvPr id="803" name="Google Shape;803;p57"/>
          <p:cNvGrpSpPr/>
          <p:nvPr/>
        </p:nvGrpSpPr>
        <p:grpSpPr>
          <a:xfrm>
            <a:off x="1320365" y="3273866"/>
            <a:ext cx="343950" cy="277075"/>
            <a:chOff x="4735263" y="2554500"/>
            <a:chExt cx="343950" cy="277075"/>
          </a:xfrm>
        </p:grpSpPr>
        <p:sp>
          <p:nvSpPr>
            <p:cNvPr id="804" name="Google Shape;804;p57"/>
            <p:cNvSpPr/>
            <p:nvPr/>
          </p:nvSpPr>
          <p:spPr>
            <a:xfrm>
              <a:off x="4942588" y="2603450"/>
              <a:ext cx="92800" cy="15150"/>
            </a:xfrm>
            <a:custGeom>
              <a:avLst/>
              <a:gdLst/>
              <a:ahLst/>
              <a:cxnLst/>
              <a:rect l="l" t="t" r="r" b="b"/>
              <a:pathLst>
                <a:path w="3712" h="606" extrusionOk="0">
                  <a:moveTo>
                    <a:pt x="339" y="1"/>
                  </a:moveTo>
                  <a:cubicBezTo>
                    <a:pt x="165" y="1"/>
                    <a:pt x="1" y="175"/>
                    <a:pt x="42" y="349"/>
                  </a:cubicBezTo>
                  <a:cubicBezTo>
                    <a:pt x="83" y="472"/>
                    <a:pt x="216" y="605"/>
                    <a:pt x="339" y="605"/>
                  </a:cubicBezTo>
                  <a:lnTo>
                    <a:pt x="3414" y="605"/>
                  </a:lnTo>
                  <a:cubicBezTo>
                    <a:pt x="3589" y="605"/>
                    <a:pt x="3712" y="431"/>
                    <a:pt x="3671" y="257"/>
                  </a:cubicBezTo>
                  <a:cubicBezTo>
                    <a:pt x="3671" y="93"/>
                    <a:pt x="3548" y="1"/>
                    <a:pt x="3373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7"/>
            <p:cNvSpPr/>
            <p:nvPr/>
          </p:nvSpPr>
          <p:spPr>
            <a:xfrm>
              <a:off x="4833663" y="2652650"/>
              <a:ext cx="38475" cy="14900"/>
            </a:xfrm>
            <a:custGeom>
              <a:avLst/>
              <a:gdLst/>
              <a:ahLst/>
              <a:cxnLst/>
              <a:rect l="l" t="t" r="r" b="b"/>
              <a:pathLst>
                <a:path w="1539" h="596" extrusionOk="0">
                  <a:moveTo>
                    <a:pt x="339" y="1"/>
                  </a:moveTo>
                  <a:cubicBezTo>
                    <a:pt x="124" y="1"/>
                    <a:pt x="1" y="175"/>
                    <a:pt x="42" y="339"/>
                  </a:cubicBezTo>
                  <a:cubicBezTo>
                    <a:pt x="42" y="472"/>
                    <a:pt x="165" y="596"/>
                    <a:pt x="339" y="596"/>
                  </a:cubicBezTo>
                  <a:lnTo>
                    <a:pt x="1190" y="596"/>
                  </a:lnTo>
                  <a:cubicBezTo>
                    <a:pt x="1364" y="596"/>
                    <a:pt x="1538" y="431"/>
                    <a:pt x="1497" y="257"/>
                  </a:cubicBezTo>
                  <a:cubicBezTo>
                    <a:pt x="1446" y="83"/>
                    <a:pt x="1323" y="1"/>
                    <a:pt x="1190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7"/>
            <p:cNvSpPr/>
            <p:nvPr/>
          </p:nvSpPr>
          <p:spPr>
            <a:xfrm>
              <a:off x="4942588" y="2652650"/>
              <a:ext cx="92800" cy="14900"/>
            </a:xfrm>
            <a:custGeom>
              <a:avLst/>
              <a:gdLst/>
              <a:ahLst/>
              <a:cxnLst/>
              <a:rect l="l" t="t" r="r" b="b"/>
              <a:pathLst>
                <a:path w="3712" h="596" extrusionOk="0">
                  <a:moveTo>
                    <a:pt x="339" y="1"/>
                  </a:moveTo>
                  <a:cubicBezTo>
                    <a:pt x="165" y="1"/>
                    <a:pt x="1" y="175"/>
                    <a:pt x="42" y="339"/>
                  </a:cubicBezTo>
                  <a:cubicBezTo>
                    <a:pt x="83" y="472"/>
                    <a:pt x="216" y="596"/>
                    <a:pt x="339" y="596"/>
                  </a:cubicBezTo>
                  <a:lnTo>
                    <a:pt x="3414" y="596"/>
                  </a:lnTo>
                  <a:cubicBezTo>
                    <a:pt x="3589" y="596"/>
                    <a:pt x="3712" y="431"/>
                    <a:pt x="3671" y="257"/>
                  </a:cubicBezTo>
                  <a:cubicBezTo>
                    <a:pt x="3671" y="83"/>
                    <a:pt x="3548" y="1"/>
                    <a:pt x="337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7"/>
            <p:cNvSpPr/>
            <p:nvPr/>
          </p:nvSpPr>
          <p:spPr>
            <a:xfrm>
              <a:off x="4942588" y="2701875"/>
              <a:ext cx="92800" cy="14875"/>
            </a:xfrm>
            <a:custGeom>
              <a:avLst/>
              <a:gdLst/>
              <a:ahLst/>
              <a:cxnLst/>
              <a:rect l="l" t="t" r="r" b="b"/>
              <a:pathLst>
                <a:path w="3712" h="595" extrusionOk="0">
                  <a:moveTo>
                    <a:pt x="339" y="0"/>
                  </a:moveTo>
                  <a:cubicBezTo>
                    <a:pt x="165" y="0"/>
                    <a:pt x="1" y="164"/>
                    <a:pt x="42" y="338"/>
                  </a:cubicBezTo>
                  <a:cubicBezTo>
                    <a:pt x="83" y="513"/>
                    <a:pt x="216" y="595"/>
                    <a:pt x="339" y="595"/>
                  </a:cubicBezTo>
                  <a:lnTo>
                    <a:pt x="3414" y="595"/>
                  </a:lnTo>
                  <a:cubicBezTo>
                    <a:pt x="3589" y="595"/>
                    <a:pt x="3712" y="472"/>
                    <a:pt x="3671" y="256"/>
                  </a:cubicBezTo>
                  <a:cubicBezTo>
                    <a:pt x="3671" y="123"/>
                    <a:pt x="3548" y="0"/>
                    <a:pt x="3373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7"/>
            <p:cNvSpPr/>
            <p:nvPr/>
          </p:nvSpPr>
          <p:spPr>
            <a:xfrm>
              <a:off x="4735263" y="2554500"/>
              <a:ext cx="343950" cy="277075"/>
            </a:xfrm>
            <a:custGeom>
              <a:avLst/>
              <a:gdLst/>
              <a:ahLst/>
              <a:cxnLst/>
              <a:rect l="l" t="t" r="r" b="b"/>
              <a:pathLst>
                <a:path w="13758" h="11083" extrusionOk="0">
                  <a:moveTo>
                    <a:pt x="1753" y="595"/>
                  </a:moveTo>
                  <a:lnTo>
                    <a:pt x="1753" y="8069"/>
                  </a:lnTo>
                  <a:lnTo>
                    <a:pt x="605" y="8069"/>
                  </a:lnTo>
                  <a:lnTo>
                    <a:pt x="605" y="595"/>
                  </a:lnTo>
                  <a:close/>
                  <a:moveTo>
                    <a:pt x="5126" y="595"/>
                  </a:moveTo>
                  <a:cubicBezTo>
                    <a:pt x="5690" y="595"/>
                    <a:pt x="6243" y="851"/>
                    <a:pt x="6582" y="1282"/>
                  </a:cubicBezTo>
                  <a:lnTo>
                    <a:pt x="6582" y="8540"/>
                  </a:lnTo>
                  <a:cubicBezTo>
                    <a:pt x="6151" y="8243"/>
                    <a:pt x="5639" y="8069"/>
                    <a:pt x="5126" y="8069"/>
                  </a:cubicBezTo>
                  <a:lnTo>
                    <a:pt x="4101" y="8069"/>
                  </a:lnTo>
                  <a:lnTo>
                    <a:pt x="4101" y="6449"/>
                  </a:lnTo>
                  <a:cubicBezTo>
                    <a:pt x="4152" y="6490"/>
                    <a:pt x="4193" y="6490"/>
                    <a:pt x="4234" y="6490"/>
                  </a:cubicBezTo>
                  <a:lnTo>
                    <a:pt x="5126" y="6490"/>
                  </a:lnTo>
                  <a:cubicBezTo>
                    <a:pt x="5259" y="6490"/>
                    <a:pt x="5382" y="6408"/>
                    <a:pt x="5433" y="6233"/>
                  </a:cubicBezTo>
                  <a:cubicBezTo>
                    <a:pt x="5433" y="6059"/>
                    <a:pt x="5300" y="5895"/>
                    <a:pt x="5126" y="5895"/>
                  </a:cubicBezTo>
                  <a:lnTo>
                    <a:pt x="4234" y="5895"/>
                  </a:lnTo>
                  <a:cubicBezTo>
                    <a:pt x="4193" y="5895"/>
                    <a:pt x="4152" y="5936"/>
                    <a:pt x="4101" y="5936"/>
                  </a:cubicBezTo>
                  <a:lnTo>
                    <a:pt x="4101" y="2522"/>
                  </a:lnTo>
                  <a:cubicBezTo>
                    <a:pt x="4152" y="2522"/>
                    <a:pt x="4193" y="2563"/>
                    <a:pt x="4234" y="2563"/>
                  </a:cubicBezTo>
                  <a:lnTo>
                    <a:pt x="5126" y="2563"/>
                  </a:lnTo>
                  <a:cubicBezTo>
                    <a:pt x="5259" y="2563"/>
                    <a:pt x="5382" y="2430"/>
                    <a:pt x="5433" y="2307"/>
                  </a:cubicBezTo>
                  <a:cubicBezTo>
                    <a:pt x="5433" y="2133"/>
                    <a:pt x="5300" y="1959"/>
                    <a:pt x="5126" y="1959"/>
                  </a:cubicBezTo>
                  <a:lnTo>
                    <a:pt x="4234" y="1959"/>
                  </a:lnTo>
                  <a:cubicBezTo>
                    <a:pt x="4193" y="1959"/>
                    <a:pt x="4152" y="1959"/>
                    <a:pt x="4101" y="2010"/>
                  </a:cubicBezTo>
                  <a:lnTo>
                    <a:pt x="4101" y="595"/>
                  </a:lnTo>
                  <a:close/>
                  <a:moveTo>
                    <a:pt x="13163" y="595"/>
                  </a:moveTo>
                  <a:lnTo>
                    <a:pt x="13163" y="8069"/>
                  </a:lnTo>
                  <a:lnTo>
                    <a:pt x="8632" y="8069"/>
                  </a:lnTo>
                  <a:cubicBezTo>
                    <a:pt x="8119" y="8069"/>
                    <a:pt x="7607" y="8243"/>
                    <a:pt x="7176" y="8540"/>
                  </a:cubicBezTo>
                  <a:lnTo>
                    <a:pt x="7176" y="1282"/>
                  </a:lnTo>
                  <a:cubicBezTo>
                    <a:pt x="7525" y="851"/>
                    <a:pt x="8078" y="595"/>
                    <a:pt x="8632" y="595"/>
                  </a:cubicBezTo>
                  <a:close/>
                  <a:moveTo>
                    <a:pt x="1753" y="8673"/>
                  </a:moveTo>
                  <a:lnTo>
                    <a:pt x="1753" y="9606"/>
                  </a:lnTo>
                  <a:lnTo>
                    <a:pt x="605" y="9606"/>
                  </a:lnTo>
                  <a:lnTo>
                    <a:pt x="605" y="8673"/>
                  </a:lnTo>
                  <a:close/>
                  <a:moveTo>
                    <a:pt x="5126" y="8673"/>
                  </a:moveTo>
                  <a:cubicBezTo>
                    <a:pt x="5556" y="8673"/>
                    <a:pt x="5987" y="8837"/>
                    <a:pt x="6325" y="9094"/>
                  </a:cubicBezTo>
                  <a:cubicBezTo>
                    <a:pt x="6110" y="9227"/>
                    <a:pt x="5946" y="9391"/>
                    <a:pt x="5813" y="9606"/>
                  </a:cubicBezTo>
                  <a:lnTo>
                    <a:pt x="4101" y="9606"/>
                  </a:lnTo>
                  <a:lnTo>
                    <a:pt x="4101" y="8673"/>
                  </a:lnTo>
                  <a:close/>
                  <a:moveTo>
                    <a:pt x="13163" y="8673"/>
                  </a:moveTo>
                  <a:lnTo>
                    <a:pt x="13163" y="9606"/>
                  </a:lnTo>
                  <a:lnTo>
                    <a:pt x="7945" y="9606"/>
                  </a:lnTo>
                  <a:cubicBezTo>
                    <a:pt x="7822" y="9391"/>
                    <a:pt x="7648" y="9227"/>
                    <a:pt x="7433" y="9094"/>
                  </a:cubicBezTo>
                  <a:cubicBezTo>
                    <a:pt x="7781" y="8837"/>
                    <a:pt x="8201" y="8673"/>
                    <a:pt x="8632" y="8673"/>
                  </a:cubicBezTo>
                  <a:close/>
                  <a:moveTo>
                    <a:pt x="3506" y="595"/>
                  </a:moveTo>
                  <a:lnTo>
                    <a:pt x="3506" y="10211"/>
                  </a:lnTo>
                  <a:lnTo>
                    <a:pt x="3127" y="9904"/>
                  </a:lnTo>
                  <a:cubicBezTo>
                    <a:pt x="3076" y="9863"/>
                    <a:pt x="2994" y="9821"/>
                    <a:pt x="2953" y="9821"/>
                  </a:cubicBezTo>
                  <a:cubicBezTo>
                    <a:pt x="2871" y="9821"/>
                    <a:pt x="2819" y="9863"/>
                    <a:pt x="2778" y="9904"/>
                  </a:cubicBezTo>
                  <a:lnTo>
                    <a:pt x="2358" y="10211"/>
                  </a:lnTo>
                  <a:lnTo>
                    <a:pt x="2358" y="595"/>
                  </a:lnTo>
                  <a:close/>
                  <a:moveTo>
                    <a:pt x="308" y="1"/>
                  </a:moveTo>
                  <a:cubicBezTo>
                    <a:pt x="133" y="1"/>
                    <a:pt x="0" y="124"/>
                    <a:pt x="0" y="298"/>
                  </a:cubicBezTo>
                  <a:lnTo>
                    <a:pt x="0" y="8366"/>
                  </a:lnTo>
                  <a:lnTo>
                    <a:pt x="0" y="9904"/>
                  </a:lnTo>
                  <a:cubicBezTo>
                    <a:pt x="0" y="10078"/>
                    <a:pt x="133" y="10211"/>
                    <a:pt x="308" y="10211"/>
                  </a:cubicBezTo>
                  <a:lnTo>
                    <a:pt x="1753" y="10211"/>
                  </a:lnTo>
                  <a:lnTo>
                    <a:pt x="1753" y="10765"/>
                  </a:lnTo>
                  <a:cubicBezTo>
                    <a:pt x="1753" y="10847"/>
                    <a:pt x="1794" y="10929"/>
                    <a:pt x="1886" y="11021"/>
                  </a:cubicBezTo>
                  <a:cubicBezTo>
                    <a:pt x="1927" y="11062"/>
                    <a:pt x="1992" y="11082"/>
                    <a:pt x="2056" y="11082"/>
                  </a:cubicBezTo>
                  <a:cubicBezTo>
                    <a:pt x="2120" y="11082"/>
                    <a:pt x="2184" y="11062"/>
                    <a:pt x="2225" y="11021"/>
                  </a:cubicBezTo>
                  <a:lnTo>
                    <a:pt x="2953" y="10508"/>
                  </a:lnTo>
                  <a:lnTo>
                    <a:pt x="3639" y="11021"/>
                  </a:lnTo>
                  <a:cubicBezTo>
                    <a:pt x="3680" y="11062"/>
                    <a:pt x="3762" y="11062"/>
                    <a:pt x="3803" y="11062"/>
                  </a:cubicBezTo>
                  <a:cubicBezTo>
                    <a:pt x="3844" y="11062"/>
                    <a:pt x="3937" y="11062"/>
                    <a:pt x="3978" y="11021"/>
                  </a:cubicBezTo>
                  <a:cubicBezTo>
                    <a:pt x="4060" y="10980"/>
                    <a:pt x="4101" y="10888"/>
                    <a:pt x="4101" y="10765"/>
                  </a:cubicBezTo>
                  <a:lnTo>
                    <a:pt x="4101" y="10211"/>
                  </a:lnTo>
                  <a:lnTo>
                    <a:pt x="5987" y="10211"/>
                  </a:lnTo>
                  <a:cubicBezTo>
                    <a:pt x="6110" y="10211"/>
                    <a:pt x="6243" y="10119"/>
                    <a:pt x="6284" y="9996"/>
                  </a:cubicBezTo>
                  <a:cubicBezTo>
                    <a:pt x="6366" y="9739"/>
                    <a:pt x="6623" y="9565"/>
                    <a:pt x="6879" y="9565"/>
                  </a:cubicBezTo>
                  <a:cubicBezTo>
                    <a:pt x="7135" y="9565"/>
                    <a:pt x="7350" y="9698"/>
                    <a:pt x="7433" y="9955"/>
                  </a:cubicBezTo>
                  <a:lnTo>
                    <a:pt x="7484" y="9996"/>
                  </a:lnTo>
                  <a:cubicBezTo>
                    <a:pt x="7525" y="10119"/>
                    <a:pt x="7607" y="10211"/>
                    <a:pt x="7740" y="10211"/>
                  </a:cubicBezTo>
                  <a:lnTo>
                    <a:pt x="13460" y="10211"/>
                  </a:lnTo>
                  <a:cubicBezTo>
                    <a:pt x="13635" y="10211"/>
                    <a:pt x="13758" y="10078"/>
                    <a:pt x="13758" y="9904"/>
                  </a:cubicBezTo>
                  <a:lnTo>
                    <a:pt x="13758" y="8366"/>
                  </a:lnTo>
                  <a:lnTo>
                    <a:pt x="13758" y="8161"/>
                  </a:lnTo>
                  <a:lnTo>
                    <a:pt x="13758" y="298"/>
                  </a:lnTo>
                  <a:cubicBezTo>
                    <a:pt x="13758" y="124"/>
                    <a:pt x="13635" y="1"/>
                    <a:pt x="13460" y="1"/>
                  </a:cubicBezTo>
                  <a:lnTo>
                    <a:pt x="8632" y="1"/>
                  </a:lnTo>
                  <a:cubicBezTo>
                    <a:pt x="7996" y="1"/>
                    <a:pt x="7350" y="257"/>
                    <a:pt x="6879" y="728"/>
                  </a:cubicBezTo>
                  <a:cubicBezTo>
                    <a:pt x="6407" y="257"/>
                    <a:pt x="5772" y="1"/>
                    <a:pt x="512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57"/>
          <p:cNvGrpSpPr/>
          <p:nvPr/>
        </p:nvGrpSpPr>
        <p:grpSpPr>
          <a:xfrm>
            <a:off x="1323933" y="1410450"/>
            <a:ext cx="343975" cy="344100"/>
            <a:chOff x="1003188" y="1986175"/>
            <a:chExt cx="343975" cy="344100"/>
          </a:xfrm>
        </p:grpSpPr>
        <p:sp>
          <p:nvSpPr>
            <p:cNvPr id="810" name="Google Shape;810;p57"/>
            <p:cNvSpPr/>
            <p:nvPr/>
          </p:nvSpPr>
          <p:spPr>
            <a:xfrm>
              <a:off x="1090863" y="1986175"/>
              <a:ext cx="168650" cy="173150"/>
            </a:xfrm>
            <a:custGeom>
              <a:avLst/>
              <a:gdLst/>
              <a:ahLst/>
              <a:cxnLst/>
              <a:rect l="l" t="t" r="r" b="b"/>
              <a:pathLst>
                <a:path w="6746" h="6926" extrusionOk="0">
                  <a:moveTo>
                    <a:pt x="1743" y="1503"/>
                  </a:moveTo>
                  <a:cubicBezTo>
                    <a:pt x="2471" y="1503"/>
                    <a:pt x="3075" y="2056"/>
                    <a:pt x="3075" y="2825"/>
                  </a:cubicBezTo>
                  <a:lnTo>
                    <a:pt x="3075" y="3553"/>
                  </a:lnTo>
                  <a:lnTo>
                    <a:pt x="1917" y="3553"/>
                  </a:lnTo>
                  <a:cubicBezTo>
                    <a:pt x="1189" y="3553"/>
                    <a:pt x="595" y="2959"/>
                    <a:pt x="595" y="2231"/>
                  </a:cubicBezTo>
                  <a:lnTo>
                    <a:pt x="595" y="1503"/>
                  </a:lnTo>
                  <a:close/>
                  <a:moveTo>
                    <a:pt x="6151" y="2825"/>
                  </a:moveTo>
                  <a:lnTo>
                    <a:pt x="6151" y="3553"/>
                  </a:lnTo>
                  <a:cubicBezTo>
                    <a:pt x="6151" y="4281"/>
                    <a:pt x="5546" y="4835"/>
                    <a:pt x="4818" y="4835"/>
                  </a:cubicBezTo>
                  <a:lnTo>
                    <a:pt x="3670" y="4835"/>
                  </a:lnTo>
                  <a:lnTo>
                    <a:pt x="3670" y="4107"/>
                  </a:lnTo>
                  <a:cubicBezTo>
                    <a:pt x="3670" y="3379"/>
                    <a:pt x="4265" y="2825"/>
                    <a:pt x="4992" y="2825"/>
                  </a:cubicBezTo>
                  <a:close/>
                  <a:moveTo>
                    <a:pt x="3362" y="0"/>
                  </a:moveTo>
                  <a:cubicBezTo>
                    <a:pt x="3208" y="0"/>
                    <a:pt x="3075" y="156"/>
                    <a:pt x="3075" y="303"/>
                  </a:cubicBezTo>
                  <a:lnTo>
                    <a:pt x="3075" y="1421"/>
                  </a:lnTo>
                  <a:cubicBezTo>
                    <a:pt x="2727" y="1113"/>
                    <a:pt x="2255" y="908"/>
                    <a:pt x="1743" y="908"/>
                  </a:cubicBezTo>
                  <a:lnTo>
                    <a:pt x="297" y="908"/>
                  </a:lnTo>
                  <a:cubicBezTo>
                    <a:pt x="123" y="908"/>
                    <a:pt x="0" y="1031"/>
                    <a:pt x="0" y="1206"/>
                  </a:cubicBezTo>
                  <a:lnTo>
                    <a:pt x="0" y="2231"/>
                  </a:lnTo>
                  <a:cubicBezTo>
                    <a:pt x="0" y="3256"/>
                    <a:pt x="851" y="4107"/>
                    <a:pt x="1917" y="4107"/>
                  </a:cubicBezTo>
                  <a:lnTo>
                    <a:pt x="3075" y="4107"/>
                  </a:lnTo>
                  <a:lnTo>
                    <a:pt x="3075" y="5132"/>
                  </a:lnTo>
                  <a:lnTo>
                    <a:pt x="3075" y="6629"/>
                  </a:lnTo>
                  <a:cubicBezTo>
                    <a:pt x="3075" y="6752"/>
                    <a:pt x="3157" y="6885"/>
                    <a:pt x="3332" y="6926"/>
                  </a:cubicBezTo>
                  <a:cubicBezTo>
                    <a:pt x="3496" y="6926"/>
                    <a:pt x="3670" y="6803"/>
                    <a:pt x="3670" y="6629"/>
                  </a:cubicBezTo>
                  <a:lnTo>
                    <a:pt x="3670" y="5429"/>
                  </a:lnTo>
                  <a:lnTo>
                    <a:pt x="4818" y="5429"/>
                  </a:lnTo>
                  <a:cubicBezTo>
                    <a:pt x="5895" y="5429"/>
                    <a:pt x="6745" y="4578"/>
                    <a:pt x="6745" y="3553"/>
                  </a:cubicBezTo>
                  <a:lnTo>
                    <a:pt x="6745" y="2528"/>
                  </a:lnTo>
                  <a:cubicBezTo>
                    <a:pt x="6745" y="2354"/>
                    <a:pt x="6612" y="2231"/>
                    <a:pt x="6448" y="2231"/>
                  </a:cubicBezTo>
                  <a:lnTo>
                    <a:pt x="4992" y="2231"/>
                  </a:lnTo>
                  <a:cubicBezTo>
                    <a:pt x="4480" y="2231"/>
                    <a:pt x="4008" y="2395"/>
                    <a:pt x="3670" y="2743"/>
                  </a:cubicBezTo>
                  <a:lnTo>
                    <a:pt x="3670" y="303"/>
                  </a:lnTo>
                  <a:cubicBezTo>
                    <a:pt x="3670" y="180"/>
                    <a:pt x="3588" y="6"/>
                    <a:pt x="3414" y="6"/>
                  </a:cubicBezTo>
                  <a:cubicBezTo>
                    <a:pt x="3396" y="2"/>
                    <a:pt x="3379" y="0"/>
                    <a:pt x="3362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7"/>
            <p:cNvSpPr/>
            <p:nvPr/>
          </p:nvSpPr>
          <p:spPr>
            <a:xfrm>
              <a:off x="1003188" y="2144500"/>
              <a:ext cx="343975" cy="185775"/>
            </a:xfrm>
            <a:custGeom>
              <a:avLst/>
              <a:gdLst/>
              <a:ahLst/>
              <a:cxnLst/>
              <a:rect l="l" t="t" r="r" b="b"/>
              <a:pathLst>
                <a:path w="13759" h="7431" extrusionOk="0">
                  <a:moveTo>
                    <a:pt x="6873" y="584"/>
                  </a:moveTo>
                  <a:cubicBezTo>
                    <a:pt x="7777" y="584"/>
                    <a:pt x="8639" y="1011"/>
                    <a:pt x="9186" y="1751"/>
                  </a:cubicBezTo>
                  <a:cubicBezTo>
                    <a:pt x="9145" y="1751"/>
                    <a:pt x="9145" y="1751"/>
                    <a:pt x="9094" y="1700"/>
                  </a:cubicBezTo>
                  <a:cubicBezTo>
                    <a:pt x="8889" y="1659"/>
                    <a:pt x="8674" y="1577"/>
                    <a:pt x="8376" y="1577"/>
                  </a:cubicBezTo>
                  <a:cubicBezTo>
                    <a:pt x="7772" y="1577"/>
                    <a:pt x="7218" y="1915"/>
                    <a:pt x="6880" y="2387"/>
                  </a:cubicBezTo>
                  <a:cubicBezTo>
                    <a:pt x="6531" y="1915"/>
                    <a:pt x="5978" y="1577"/>
                    <a:pt x="5383" y="1577"/>
                  </a:cubicBezTo>
                  <a:cubicBezTo>
                    <a:pt x="5086" y="1577"/>
                    <a:pt x="4870" y="1659"/>
                    <a:pt x="4655" y="1700"/>
                  </a:cubicBezTo>
                  <a:cubicBezTo>
                    <a:pt x="4614" y="1751"/>
                    <a:pt x="4614" y="1751"/>
                    <a:pt x="4573" y="1751"/>
                  </a:cubicBezTo>
                  <a:cubicBezTo>
                    <a:pt x="4911" y="1280"/>
                    <a:pt x="5424" y="931"/>
                    <a:pt x="5978" y="726"/>
                  </a:cubicBezTo>
                  <a:cubicBezTo>
                    <a:pt x="6274" y="630"/>
                    <a:pt x="6576" y="584"/>
                    <a:pt x="6873" y="584"/>
                  </a:cubicBezTo>
                  <a:close/>
                  <a:moveTo>
                    <a:pt x="5424" y="2172"/>
                  </a:moveTo>
                  <a:cubicBezTo>
                    <a:pt x="6070" y="2172"/>
                    <a:pt x="6582" y="2725"/>
                    <a:pt x="6582" y="3371"/>
                  </a:cubicBezTo>
                  <a:lnTo>
                    <a:pt x="6582" y="4314"/>
                  </a:lnTo>
                  <a:cubicBezTo>
                    <a:pt x="6193" y="4099"/>
                    <a:pt x="5762" y="3966"/>
                    <a:pt x="5301" y="3966"/>
                  </a:cubicBezTo>
                  <a:lnTo>
                    <a:pt x="1026" y="3966"/>
                  </a:lnTo>
                  <a:lnTo>
                    <a:pt x="1026" y="3330"/>
                  </a:lnTo>
                  <a:cubicBezTo>
                    <a:pt x="1026" y="3074"/>
                    <a:pt x="1282" y="2817"/>
                    <a:pt x="1580" y="2817"/>
                  </a:cubicBezTo>
                  <a:cubicBezTo>
                    <a:pt x="2646" y="2817"/>
                    <a:pt x="3712" y="2643"/>
                    <a:pt x="4737" y="2305"/>
                  </a:cubicBezTo>
                  <a:cubicBezTo>
                    <a:pt x="4788" y="2305"/>
                    <a:pt x="4829" y="2305"/>
                    <a:pt x="4829" y="2264"/>
                  </a:cubicBezTo>
                  <a:cubicBezTo>
                    <a:pt x="5045" y="2213"/>
                    <a:pt x="5168" y="2172"/>
                    <a:pt x="5424" y="2172"/>
                  </a:cubicBezTo>
                  <a:close/>
                  <a:moveTo>
                    <a:pt x="8325" y="2172"/>
                  </a:moveTo>
                  <a:cubicBezTo>
                    <a:pt x="8581" y="2172"/>
                    <a:pt x="8715" y="2213"/>
                    <a:pt x="8930" y="2264"/>
                  </a:cubicBezTo>
                  <a:cubicBezTo>
                    <a:pt x="8930" y="2305"/>
                    <a:pt x="8971" y="2305"/>
                    <a:pt x="9012" y="2305"/>
                  </a:cubicBezTo>
                  <a:cubicBezTo>
                    <a:pt x="10037" y="2643"/>
                    <a:pt x="11103" y="2817"/>
                    <a:pt x="12170" y="2817"/>
                  </a:cubicBezTo>
                  <a:cubicBezTo>
                    <a:pt x="12477" y="2817"/>
                    <a:pt x="12733" y="3074"/>
                    <a:pt x="12733" y="3330"/>
                  </a:cubicBezTo>
                  <a:lnTo>
                    <a:pt x="12733" y="3966"/>
                  </a:lnTo>
                  <a:lnTo>
                    <a:pt x="8458" y="3966"/>
                  </a:lnTo>
                  <a:cubicBezTo>
                    <a:pt x="7987" y="3966"/>
                    <a:pt x="7556" y="4099"/>
                    <a:pt x="7177" y="4314"/>
                  </a:cubicBezTo>
                  <a:lnTo>
                    <a:pt x="7177" y="3371"/>
                  </a:lnTo>
                  <a:cubicBezTo>
                    <a:pt x="7177" y="2725"/>
                    <a:pt x="7690" y="2172"/>
                    <a:pt x="8325" y="2172"/>
                  </a:cubicBezTo>
                  <a:close/>
                  <a:moveTo>
                    <a:pt x="13154" y="4570"/>
                  </a:moveTo>
                  <a:lnTo>
                    <a:pt x="13154" y="5719"/>
                  </a:lnTo>
                  <a:lnTo>
                    <a:pt x="8243" y="5719"/>
                  </a:lnTo>
                  <a:cubicBezTo>
                    <a:pt x="7946" y="5719"/>
                    <a:pt x="7690" y="5934"/>
                    <a:pt x="7649" y="6231"/>
                  </a:cubicBezTo>
                  <a:cubicBezTo>
                    <a:pt x="7556" y="6569"/>
                    <a:pt x="7259" y="6826"/>
                    <a:pt x="6880" y="6826"/>
                  </a:cubicBezTo>
                  <a:cubicBezTo>
                    <a:pt x="6490" y="6826"/>
                    <a:pt x="6193" y="6569"/>
                    <a:pt x="6111" y="6231"/>
                  </a:cubicBezTo>
                  <a:cubicBezTo>
                    <a:pt x="6070" y="5934"/>
                    <a:pt x="5814" y="5719"/>
                    <a:pt x="5506" y="5719"/>
                  </a:cubicBezTo>
                  <a:lnTo>
                    <a:pt x="596" y="5719"/>
                  </a:lnTo>
                  <a:lnTo>
                    <a:pt x="596" y="4570"/>
                  </a:lnTo>
                  <a:lnTo>
                    <a:pt x="5301" y="4570"/>
                  </a:lnTo>
                  <a:cubicBezTo>
                    <a:pt x="5814" y="4570"/>
                    <a:pt x="6326" y="4775"/>
                    <a:pt x="6664" y="5124"/>
                  </a:cubicBezTo>
                  <a:cubicBezTo>
                    <a:pt x="6726" y="5186"/>
                    <a:pt x="6800" y="5216"/>
                    <a:pt x="6876" y="5216"/>
                  </a:cubicBezTo>
                  <a:cubicBezTo>
                    <a:pt x="6952" y="5216"/>
                    <a:pt x="7028" y="5186"/>
                    <a:pt x="7095" y="5124"/>
                  </a:cubicBezTo>
                  <a:cubicBezTo>
                    <a:pt x="7474" y="4775"/>
                    <a:pt x="7946" y="4570"/>
                    <a:pt x="8458" y="4570"/>
                  </a:cubicBezTo>
                  <a:close/>
                  <a:moveTo>
                    <a:pt x="6872" y="1"/>
                  </a:moveTo>
                  <a:cubicBezTo>
                    <a:pt x="6513" y="1"/>
                    <a:pt x="6156" y="54"/>
                    <a:pt x="5814" y="162"/>
                  </a:cubicBezTo>
                  <a:cubicBezTo>
                    <a:pt x="4911" y="470"/>
                    <a:pt x="4143" y="1105"/>
                    <a:pt x="3763" y="1956"/>
                  </a:cubicBezTo>
                  <a:cubicBezTo>
                    <a:pt x="3035" y="2131"/>
                    <a:pt x="2308" y="2213"/>
                    <a:pt x="1580" y="2213"/>
                  </a:cubicBezTo>
                  <a:cubicBezTo>
                    <a:pt x="985" y="2213"/>
                    <a:pt x="473" y="2725"/>
                    <a:pt x="473" y="3330"/>
                  </a:cubicBezTo>
                  <a:lnTo>
                    <a:pt x="473" y="3966"/>
                  </a:lnTo>
                  <a:lnTo>
                    <a:pt x="298" y="3966"/>
                  </a:lnTo>
                  <a:cubicBezTo>
                    <a:pt x="124" y="3966"/>
                    <a:pt x="1" y="4099"/>
                    <a:pt x="1" y="4263"/>
                  </a:cubicBezTo>
                  <a:lnTo>
                    <a:pt x="1" y="6016"/>
                  </a:lnTo>
                  <a:cubicBezTo>
                    <a:pt x="1" y="6190"/>
                    <a:pt x="124" y="6313"/>
                    <a:pt x="298" y="6313"/>
                  </a:cubicBezTo>
                  <a:lnTo>
                    <a:pt x="5506" y="6313"/>
                  </a:lnTo>
                  <a:cubicBezTo>
                    <a:pt x="5506" y="6313"/>
                    <a:pt x="5557" y="6313"/>
                    <a:pt x="5557" y="6364"/>
                  </a:cubicBezTo>
                  <a:cubicBezTo>
                    <a:pt x="5680" y="6959"/>
                    <a:pt x="6234" y="7431"/>
                    <a:pt x="6880" y="7431"/>
                  </a:cubicBezTo>
                  <a:cubicBezTo>
                    <a:pt x="7515" y="7431"/>
                    <a:pt x="8069" y="6959"/>
                    <a:pt x="8202" y="6364"/>
                  </a:cubicBezTo>
                  <a:cubicBezTo>
                    <a:pt x="8202" y="6313"/>
                    <a:pt x="8243" y="6313"/>
                    <a:pt x="8243" y="6313"/>
                  </a:cubicBezTo>
                  <a:lnTo>
                    <a:pt x="13451" y="6313"/>
                  </a:lnTo>
                  <a:cubicBezTo>
                    <a:pt x="13625" y="6313"/>
                    <a:pt x="13758" y="6190"/>
                    <a:pt x="13758" y="6016"/>
                  </a:cubicBezTo>
                  <a:lnTo>
                    <a:pt x="13758" y="4263"/>
                  </a:lnTo>
                  <a:cubicBezTo>
                    <a:pt x="13758" y="4099"/>
                    <a:pt x="13625" y="3966"/>
                    <a:pt x="13451" y="3966"/>
                  </a:cubicBezTo>
                  <a:lnTo>
                    <a:pt x="13328" y="3966"/>
                  </a:lnTo>
                  <a:lnTo>
                    <a:pt x="13328" y="3330"/>
                  </a:lnTo>
                  <a:cubicBezTo>
                    <a:pt x="13328" y="2725"/>
                    <a:pt x="12815" y="2213"/>
                    <a:pt x="12221" y="2213"/>
                  </a:cubicBezTo>
                  <a:cubicBezTo>
                    <a:pt x="11452" y="2213"/>
                    <a:pt x="10724" y="2131"/>
                    <a:pt x="10037" y="1956"/>
                  </a:cubicBezTo>
                  <a:cubicBezTo>
                    <a:pt x="9658" y="1239"/>
                    <a:pt x="9053" y="634"/>
                    <a:pt x="8325" y="296"/>
                  </a:cubicBezTo>
                  <a:cubicBezTo>
                    <a:pt x="7858" y="100"/>
                    <a:pt x="7363" y="1"/>
                    <a:pt x="687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2" name="Google Shape;812;p57"/>
          <p:cNvGrpSpPr/>
          <p:nvPr/>
        </p:nvGrpSpPr>
        <p:grpSpPr>
          <a:xfrm>
            <a:off x="4711150" y="1410638"/>
            <a:ext cx="321650" cy="343725"/>
            <a:chOff x="4017663" y="1976825"/>
            <a:chExt cx="321650" cy="343725"/>
          </a:xfrm>
        </p:grpSpPr>
        <p:sp>
          <p:nvSpPr>
            <p:cNvPr id="813" name="Google Shape;813;p57"/>
            <p:cNvSpPr/>
            <p:nvPr/>
          </p:nvSpPr>
          <p:spPr>
            <a:xfrm>
              <a:off x="4224988" y="1984275"/>
              <a:ext cx="78950" cy="78950"/>
            </a:xfrm>
            <a:custGeom>
              <a:avLst/>
              <a:gdLst/>
              <a:ahLst/>
              <a:cxnLst/>
              <a:rect l="l" t="t" r="r" b="b"/>
              <a:pathLst>
                <a:path w="3158" h="3158" extrusionOk="0">
                  <a:moveTo>
                    <a:pt x="0" y="0"/>
                  </a:moveTo>
                  <a:lnTo>
                    <a:pt x="0" y="1538"/>
                  </a:lnTo>
                  <a:cubicBezTo>
                    <a:pt x="0" y="1702"/>
                    <a:pt x="164" y="1835"/>
                    <a:pt x="298" y="1835"/>
                  </a:cubicBezTo>
                  <a:lnTo>
                    <a:pt x="1323" y="1835"/>
                  </a:lnTo>
                  <a:lnTo>
                    <a:pt x="1323" y="2860"/>
                  </a:lnTo>
                  <a:cubicBezTo>
                    <a:pt x="1323" y="3035"/>
                    <a:pt x="1446" y="3158"/>
                    <a:pt x="1620" y="3158"/>
                  </a:cubicBezTo>
                  <a:lnTo>
                    <a:pt x="3158" y="3158"/>
                  </a:lnTo>
                  <a:lnTo>
                    <a:pt x="3158" y="2563"/>
                  </a:lnTo>
                  <a:lnTo>
                    <a:pt x="1917" y="2563"/>
                  </a:lnTo>
                  <a:lnTo>
                    <a:pt x="1917" y="1538"/>
                  </a:lnTo>
                  <a:cubicBezTo>
                    <a:pt x="1917" y="1405"/>
                    <a:pt x="1794" y="1282"/>
                    <a:pt x="1620" y="1282"/>
                  </a:cubicBezTo>
                  <a:lnTo>
                    <a:pt x="595" y="1282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7"/>
            <p:cNvSpPr/>
            <p:nvPr/>
          </p:nvSpPr>
          <p:spPr>
            <a:xfrm>
              <a:off x="4224988" y="2234150"/>
              <a:ext cx="78950" cy="78950"/>
            </a:xfrm>
            <a:custGeom>
              <a:avLst/>
              <a:gdLst/>
              <a:ahLst/>
              <a:cxnLst/>
              <a:rect l="l" t="t" r="r" b="b"/>
              <a:pathLst>
                <a:path w="3158" h="3158" extrusionOk="0">
                  <a:moveTo>
                    <a:pt x="1620" y="0"/>
                  </a:moveTo>
                  <a:cubicBezTo>
                    <a:pt x="1446" y="0"/>
                    <a:pt x="1323" y="123"/>
                    <a:pt x="1323" y="298"/>
                  </a:cubicBezTo>
                  <a:lnTo>
                    <a:pt x="1323" y="1323"/>
                  </a:lnTo>
                  <a:lnTo>
                    <a:pt x="298" y="1323"/>
                  </a:lnTo>
                  <a:cubicBezTo>
                    <a:pt x="164" y="1323"/>
                    <a:pt x="0" y="1446"/>
                    <a:pt x="0" y="1620"/>
                  </a:cubicBezTo>
                  <a:lnTo>
                    <a:pt x="0" y="3158"/>
                  </a:lnTo>
                  <a:lnTo>
                    <a:pt x="595" y="3158"/>
                  </a:lnTo>
                  <a:lnTo>
                    <a:pt x="595" y="1917"/>
                  </a:lnTo>
                  <a:lnTo>
                    <a:pt x="1620" y="1917"/>
                  </a:lnTo>
                  <a:cubicBezTo>
                    <a:pt x="1794" y="1917"/>
                    <a:pt x="1917" y="1794"/>
                    <a:pt x="1917" y="1620"/>
                  </a:cubicBezTo>
                  <a:lnTo>
                    <a:pt x="1917" y="595"/>
                  </a:lnTo>
                  <a:lnTo>
                    <a:pt x="3158" y="595"/>
                  </a:lnTo>
                  <a:lnTo>
                    <a:pt x="3158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7"/>
            <p:cNvSpPr/>
            <p:nvPr/>
          </p:nvSpPr>
          <p:spPr>
            <a:xfrm>
              <a:off x="4267538" y="2141125"/>
              <a:ext cx="18225" cy="15125"/>
            </a:xfrm>
            <a:custGeom>
              <a:avLst/>
              <a:gdLst/>
              <a:ahLst/>
              <a:cxnLst/>
              <a:rect l="l" t="t" r="r" b="b"/>
              <a:pathLst>
                <a:path w="729" h="605" extrusionOk="0">
                  <a:moveTo>
                    <a:pt x="349" y="0"/>
                  </a:moveTo>
                  <a:cubicBezTo>
                    <a:pt x="257" y="0"/>
                    <a:pt x="174" y="41"/>
                    <a:pt x="92" y="133"/>
                  </a:cubicBezTo>
                  <a:cubicBezTo>
                    <a:pt x="0" y="390"/>
                    <a:pt x="133" y="605"/>
                    <a:pt x="349" y="605"/>
                  </a:cubicBezTo>
                  <a:cubicBezTo>
                    <a:pt x="564" y="605"/>
                    <a:pt x="728" y="390"/>
                    <a:pt x="646" y="174"/>
                  </a:cubicBezTo>
                  <a:cubicBezTo>
                    <a:pt x="605" y="92"/>
                    <a:pt x="472" y="0"/>
                    <a:pt x="39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7"/>
            <p:cNvSpPr/>
            <p:nvPr/>
          </p:nvSpPr>
          <p:spPr>
            <a:xfrm>
              <a:off x="4017663" y="1976825"/>
              <a:ext cx="321650" cy="343725"/>
            </a:xfrm>
            <a:custGeom>
              <a:avLst/>
              <a:gdLst/>
              <a:ahLst/>
              <a:cxnLst/>
              <a:rect l="l" t="t" r="r" b="b"/>
              <a:pathLst>
                <a:path w="12866" h="13749" extrusionOk="0">
                  <a:moveTo>
                    <a:pt x="2399" y="595"/>
                  </a:moveTo>
                  <a:lnTo>
                    <a:pt x="2399" y="2471"/>
                  </a:lnTo>
                  <a:cubicBezTo>
                    <a:pt x="2184" y="2307"/>
                    <a:pt x="1886" y="2215"/>
                    <a:pt x="1589" y="2215"/>
                  </a:cubicBezTo>
                  <a:lnTo>
                    <a:pt x="1240" y="2215"/>
                  </a:lnTo>
                  <a:lnTo>
                    <a:pt x="1240" y="595"/>
                  </a:lnTo>
                  <a:close/>
                  <a:moveTo>
                    <a:pt x="1589" y="2820"/>
                  </a:moveTo>
                  <a:cubicBezTo>
                    <a:pt x="2009" y="2820"/>
                    <a:pt x="2399" y="3117"/>
                    <a:pt x="2399" y="3589"/>
                  </a:cubicBezTo>
                  <a:cubicBezTo>
                    <a:pt x="2399" y="4009"/>
                    <a:pt x="2050" y="4399"/>
                    <a:pt x="1589" y="4399"/>
                  </a:cubicBezTo>
                  <a:lnTo>
                    <a:pt x="605" y="4399"/>
                  </a:lnTo>
                  <a:lnTo>
                    <a:pt x="605" y="2820"/>
                  </a:lnTo>
                  <a:close/>
                  <a:moveTo>
                    <a:pt x="11707" y="5424"/>
                  </a:moveTo>
                  <a:cubicBezTo>
                    <a:pt x="12005" y="5424"/>
                    <a:pt x="12220" y="5680"/>
                    <a:pt x="12220" y="5936"/>
                  </a:cubicBezTo>
                  <a:lnTo>
                    <a:pt x="12220" y="7812"/>
                  </a:lnTo>
                  <a:cubicBezTo>
                    <a:pt x="12220" y="8110"/>
                    <a:pt x="12005" y="8325"/>
                    <a:pt x="11707" y="8325"/>
                  </a:cubicBezTo>
                  <a:lnTo>
                    <a:pt x="10385" y="8325"/>
                  </a:lnTo>
                  <a:cubicBezTo>
                    <a:pt x="9534" y="8325"/>
                    <a:pt x="8847" y="7638"/>
                    <a:pt x="8888" y="6787"/>
                  </a:cubicBezTo>
                  <a:cubicBezTo>
                    <a:pt x="8929" y="6018"/>
                    <a:pt x="9575" y="5424"/>
                    <a:pt x="10344" y="5424"/>
                  </a:cubicBezTo>
                  <a:close/>
                  <a:moveTo>
                    <a:pt x="2399" y="4737"/>
                  </a:moveTo>
                  <a:lnTo>
                    <a:pt x="2399" y="9012"/>
                  </a:lnTo>
                  <a:cubicBezTo>
                    <a:pt x="2184" y="8838"/>
                    <a:pt x="1886" y="8756"/>
                    <a:pt x="1589" y="8756"/>
                  </a:cubicBezTo>
                  <a:lnTo>
                    <a:pt x="1240" y="8756"/>
                  </a:lnTo>
                  <a:lnTo>
                    <a:pt x="1240" y="4993"/>
                  </a:lnTo>
                  <a:lnTo>
                    <a:pt x="1589" y="4993"/>
                  </a:lnTo>
                  <a:cubicBezTo>
                    <a:pt x="1886" y="4993"/>
                    <a:pt x="2184" y="4870"/>
                    <a:pt x="2399" y="4737"/>
                  </a:cubicBezTo>
                  <a:close/>
                  <a:moveTo>
                    <a:pt x="1589" y="9350"/>
                  </a:moveTo>
                  <a:cubicBezTo>
                    <a:pt x="2009" y="9350"/>
                    <a:pt x="2399" y="9688"/>
                    <a:pt x="2399" y="10119"/>
                  </a:cubicBezTo>
                  <a:cubicBezTo>
                    <a:pt x="2399" y="10591"/>
                    <a:pt x="2050" y="10929"/>
                    <a:pt x="1589" y="10929"/>
                  </a:cubicBezTo>
                  <a:lnTo>
                    <a:pt x="605" y="10929"/>
                  </a:lnTo>
                  <a:lnTo>
                    <a:pt x="605" y="9350"/>
                  </a:lnTo>
                  <a:close/>
                  <a:moveTo>
                    <a:pt x="2399" y="11277"/>
                  </a:moveTo>
                  <a:lnTo>
                    <a:pt x="2399" y="13153"/>
                  </a:lnTo>
                  <a:lnTo>
                    <a:pt x="1240" y="13153"/>
                  </a:lnTo>
                  <a:lnTo>
                    <a:pt x="1240" y="11534"/>
                  </a:lnTo>
                  <a:lnTo>
                    <a:pt x="1589" y="11534"/>
                  </a:lnTo>
                  <a:cubicBezTo>
                    <a:pt x="1886" y="11534"/>
                    <a:pt x="2184" y="11441"/>
                    <a:pt x="2399" y="11277"/>
                  </a:cubicBezTo>
                  <a:close/>
                  <a:moveTo>
                    <a:pt x="11154" y="595"/>
                  </a:moveTo>
                  <a:lnTo>
                    <a:pt x="11154" y="4819"/>
                  </a:lnTo>
                  <a:lnTo>
                    <a:pt x="10385" y="4819"/>
                  </a:lnTo>
                  <a:cubicBezTo>
                    <a:pt x="9226" y="4819"/>
                    <a:pt x="8293" y="5762"/>
                    <a:pt x="8334" y="6921"/>
                  </a:cubicBezTo>
                  <a:cubicBezTo>
                    <a:pt x="8334" y="8028"/>
                    <a:pt x="9226" y="8920"/>
                    <a:pt x="10385" y="8920"/>
                  </a:cubicBezTo>
                  <a:lnTo>
                    <a:pt x="11154" y="8920"/>
                  </a:lnTo>
                  <a:lnTo>
                    <a:pt x="11154" y="13194"/>
                  </a:lnTo>
                  <a:lnTo>
                    <a:pt x="2993" y="13194"/>
                  </a:lnTo>
                  <a:lnTo>
                    <a:pt x="2993" y="595"/>
                  </a:lnTo>
                  <a:close/>
                  <a:moveTo>
                    <a:pt x="943" y="1"/>
                  </a:moveTo>
                  <a:cubicBezTo>
                    <a:pt x="769" y="1"/>
                    <a:pt x="646" y="124"/>
                    <a:pt x="646" y="298"/>
                  </a:cubicBezTo>
                  <a:lnTo>
                    <a:pt x="646" y="2215"/>
                  </a:lnTo>
                  <a:lnTo>
                    <a:pt x="308" y="2215"/>
                  </a:lnTo>
                  <a:cubicBezTo>
                    <a:pt x="133" y="2215"/>
                    <a:pt x="0" y="2348"/>
                    <a:pt x="0" y="2512"/>
                  </a:cubicBezTo>
                  <a:lnTo>
                    <a:pt x="0" y="4696"/>
                  </a:lnTo>
                  <a:cubicBezTo>
                    <a:pt x="0" y="4819"/>
                    <a:pt x="133" y="4993"/>
                    <a:pt x="308" y="4993"/>
                  </a:cubicBezTo>
                  <a:lnTo>
                    <a:pt x="646" y="4993"/>
                  </a:lnTo>
                  <a:lnTo>
                    <a:pt x="646" y="8756"/>
                  </a:lnTo>
                  <a:lnTo>
                    <a:pt x="308" y="8756"/>
                  </a:lnTo>
                  <a:cubicBezTo>
                    <a:pt x="133" y="8756"/>
                    <a:pt x="0" y="8879"/>
                    <a:pt x="0" y="9053"/>
                  </a:cubicBezTo>
                  <a:lnTo>
                    <a:pt x="0" y="11226"/>
                  </a:lnTo>
                  <a:cubicBezTo>
                    <a:pt x="0" y="11400"/>
                    <a:pt x="133" y="11534"/>
                    <a:pt x="308" y="11534"/>
                  </a:cubicBezTo>
                  <a:lnTo>
                    <a:pt x="646" y="11534"/>
                  </a:lnTo>
                  <a:lnTo>
                    <a:pt x="646" y="13451"/>
                  </a:lnTo>
                  <a:cubicBezTo>
                    <a:pt x="646" y="13625"/>
                    <a:pt x="769" y="13748"/>
                    <a:pt x="943" y="13748"/>
                  </a:cubicBezTo>
                  <a:lnTo>
                    <a:pt x="11451" y="13748"/>
                  </a:lnTo>
                  <a:cubicBezTo>
                    <a:pt x="11625" y="13748"/>
                    <a:pt x="11748" y="13625"/>
                    <a:pt x="11748" y="13451"/>
                  </a:cubicBezTo>
                  <a:lnTo>
                    <a:pt x="11748" y="8879"/>
                  </a:lnTo>
                  <a:cubicBezTo>
                    <a:pt x="12353" y="8879"/>
                    <a:pt x="12866" y="8407"/>
                    <a:pt x="12866" y="7771"/>
                  </a:cubicBezTo>
                  <a:lnTo>
                    <a:pt x="12866" y="5936"/>
                  </a:lnTo>
                  <a:cubicBezTo>
                    <a:pt x="12866" y="5332"/>
                    <a:pt x="12353" y="4870"/>
                    <a:pt x="11748" y="4819"/>
                  </a:cubicBezTo>
                  <a:lnTo>
                    <a:pt x="11748" y="298"/>
                  </a:lnTo>
                  <a:cubicBezTo>
                    <a:pt x="11748" y="124"/>
                    <a:pt x="11625" y="1"/>
                    <a:pt x="1145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7"/>
            <p:cNvSpPr/>
            <p:nvPr/>
          </p:nvSpPr>
          <p:spPr>
            <a:xfrm>
              <a:off x="4126563" y="2048350"/>
              <a:ext cx="92050" cy="14875"/>
            </a:xfrm>
            <a:custGeom>
              <a:avLst/>
              <a:gdLst/>
              <a:ahLst/>
              <a:cxnLst/>
              <a:rect l="l" t="t" r="r" b="b"/>
              <a:pathLst>
                <a:path w="3682" h="595" extrusionOk="0">
                  <a:moveTo>
                    <a:pt x="308" y="0"/>
                  </a:moveTo>
                  <a:cubicBezTo>
                    <a:pt x="134" y="0"/>
                    <a:pt x="1" y="123"/>
                    <a:pt x="1" y="338"/>
                  </a:cubicBezTo>
                  <a:cubicBezTo>
                    <a:pt x="52" y="472"/>
                    <a:pt x="175" y="595"/>
                    <a:pt x="308" y="595"/>
                  </a:cubicBezTo>
                  <a:lnTo>
                    <a:pt x="3384" y="595"/>
                  </a:lnTo>
                  <a:cubicBezTo>
                    <a:pt x="3548" y="595"/>
                    <a:pt x="3681" y="420"/>
                    <a:pt x="3681" y="256"/>
                  </a:cubicBezTo>
                  <a:cubicBezTo>
                    <a:pt x="3640" y="82"/>
                    <a:pt x="3507" y="0"/>
                    <a:pt x="338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7"/>
            <p:cNvSpPr/>
            <p:nvPr/>
          </p:nvSpPr>
          <p:spPr>
            <a:xfrm>
              <a:off x="4137338" y="2092175"/>
              <a:ext cx="70500" cy="14875"/>
            </a:xfrm>
            <a:custGeom>
              <a:avLst/>
              <a:gdLst/>
              <a:ahLst/>
              <a:cxnLst/>
              <a:rect l="l" t="t" r="r" b="b"/>
              <a:pathLst>
                <a:path w="2820" h="595" extrusionOk="0">
                  <a:moveTo>
                    <a:pt x="298" y="0"/>
                  </a:moveTo>
                  <a:cubicBezTo>
                    <a:pt x="134" y="0"/>
                    <a:pt x="0" y="123"/>
                    <a:pt x="41" y="338"/>
                  </a:cubicBezTo>
                  <a:cubicBezTo>
                    <a:pt x="41" y="461"/>
                    <a:pt x="175" y="595"/>
                    <a:pt x="339" y="595"/>
                  </a:cubicBezTo>
                  <a:lnTo>
                    <a:pt x="2522" y="595"/>
                  </a:lnTo>
                  <a:cubicBezTo>
                    <a:pt x="2697" y="595"/>
                    <a:pt x="2820" y="420"/>
                    <a:pt x="2820" y="205"/>
                  </a:cubicBezTo>
                  <a:cubicBezTo>
                    <a:pt x="2779" y="82"/>
                    <a:pt x="2645" y="0"/>
                    <a:pt x="2481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9" name="Google Shape;819;p57"/>
          <p:cNvGrpSpPr/>
          <p:nvPr/>
        </p:nvGrpSpPr>
        <p:grpSpPr>
          <a:xfrm>
            <a:off x="4712600" y="3221866"/>
            <a:ext cx="343950" cy="343725"/>
            <a:chOff x="3287238" y="1976825"/>
            <a:chExt cx="343950" cy="343725"/>
          </a:xfrm>
        </p:grpSpPr>
        <p:sp>
          <p:nvSpPr>
            <p:cNvPr id="820" name="Google Shape;820;p57"/>
            <p:cNvSpPr/>
            <p:nvPr/>
          </p:nvSpPr>
          <p:spPr>
            <a:xfrm>
              <a:off x="3339763" y="2075000"/>
              <a:ext cx="43600" cy="14875"/>
            </a:xfrm>
            <a:custGeom>
              <a:avLst/>
              <a:gdLst/>
              <a:ahLst/>
              <a:cxnLst/>
              <a:rect l="l" t="t" r="r" b="b"/>
              <a:pathLst>
                <a:path w="1744" h="595" extrusionOk="0">
                  <a:moveTo>
                    <a:pt x="1" y="0"/>
                  </a:moveTo>
                  <a:lnTo>
                    <a:pt x="1" y="595"/>
                  </a:lnTo>
                  <a:lnTo>
                    <a:pt x="1744" y="595"/>
                  </a:lnTo>
                  <a:lnTo>
                    <a:pt x="174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7"/>
            <p:cNvSpPr/>
            <p:nvPr/>
          </p:nvSpPr>
          <p:spPr>
            <a:xfrm>
              <a:off x="3339763" y="2115475"/>
              <a:ext cx="43600" cy="15150"/>
            </a:xfrm>
            <a:custGeom>
              <a:avLst/>
              <a:gdLst/>
              <a:ahLst/>
              <a:cxnLst/>
              <a:rect l="l" t="t" r="r" b="b"/>
              <a:pathLst>
                <a:path w="1744" h="606" extrusionOk="0">
                  <a:moveTo>
                    <a:pt x="1" y="1"/>
                  </a:moveTo>
                  <a:lnTo>
                    <a:pt x="1" y="606"/>
                  </a:lnTo>
                  <a:lnTo>
                    <a:pt x="1744" y="606"/>
                  </a:lnTo>
                  <a:lnTo>
                    <a:pt x="1744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7"/>
            <p:cNvSpPr/>
            <p:nvPr/>
          </p:nvSpPr>
          <p:spPr>
            <a:xfrm>
              <a:off x="3427163" y="2051425"/>
              <a:ext cx="43850" cy="13850"/>
            </a:xfrm>
            <a:custGeom>
              <a:avLst/>
              <a:gdLst/>
              <a:ahLst/>
              <a:cxnLst/>
              <a:rect l="l" t="t" r="r" b="b"/>
              <a:pathLst>
                <a:path w="1754" h="554" extrusionOk="0">
                  <a:moveTo>
                    <a:pt x="1" y="0"/>
                  </a:moveTo>
                  <a:lnTo>
                    <a:pt x="1" y="554"/>
                  </a:lnTo>
                  <a:lnTo>
                    <a:pt x="1754" y="554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7"/>
            <p:cNvSpPr/>
            <p:nvPr/>
          </p:nvSpPr>
          <p:spPr>
            <a:xfrm>
              <a:off x="3427163" y="2090875"/>
              <a:ext cx="43850" cy="15150"/>
            </a:xfrm>
            <a:custGeom>
              <a:avLst/>
              <a:gdLst/>
              <a:ahLst/>
              <a:cxnLst/>
              <a:rect l="l" t="t" r="r" b="b"/>
              <a:pathLst>
                <a:path w="1754" h="606" extrusionOk="0">
                  <a:moveTo>
                    <a:pt x="1" y="1"/>
                  </a:moveTo>
                  <a:lnTo>
                    <a:pt x="1" y="606"/>
                  </a:lnTo>
                  <a:lnTo>
                    <a:pt x="1754" y="606"/>
                  </a:lnTo>
                  <a:lnTo>
                    <a:pt x="1754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7"/>
            <p:cNvSpPr/>
            <p:nvPr/>
          </p:nvSpPr>
          <p:spPr>
            <a:xfrm>
              <a:off x="3287238" y="1976825"/>
              <a:ext cx="343950" cy="343725"/>
            </a:xfrm>
            <a:custGeom>
              <a:avLst/>
              <a:gdLst/>
              <a:ahLst/>
              <a:cxnLst/>
              <a:rect l="l" t="t" r="r" b="b"/>
              <a:pathLst>
                <a:path w="13758" h="13749" extrusionOk="0">
                  <a:moveTo>
                    <a:pt x="8806" y="2984"/>
                  </a:moveTo>
                  <a:lnTo>
                    <a:pt x="11328" y="10888"/>
                  </a:lnTo>
                  <a:lnTo>
                    <a:pt x="10211" y="11318"/>
                  </a:lnTo>
                  <a:lnTo>
                    <a:pt x="7740" y="3415"/>
                  </a:lnTo>
                  <a:lnTo>
                    <a:pt x="8806" y="2984"/>
                  </a:lnTo>
                  <a:close/>
                  <a:moveTo>
                    <a:pt x="3547" y="1744"/>
                  </a:moveTo>
                  <a:lnTo>
                    <a:pt x="3547" y="2471"/>
                  </a:lnTo>
                  <a:lnTo>
                    <a:pt x="3547" y="2769"/>
                  </a:lnTo>
                  <a:lnTo>
                    <a:pt x="3547" y="11400"/>
                  </a:lnTo>
                  <a:lnTo>
                    <a:pt x="2399" y="11400"/>
                  </a:lnTo>
                  <a:lnTo>
                    <a:pt x="2399" y="1744"/>
                  </a:lnTo>
                  <a:close/>
                  <a:moveTo>
                    <a:pt x="5300" y="3076"/>
                  </a:moveTo>
                  <a:lnTo>
                    <a:pt x="5300" y="11400"/>
                  </a:lnTo>
                  <a:lnTo>
                    <a:pt x="4152" y="11400"/>
                  </a:lnTo>
                  <a:lnTo>
                    <a:pt x="4152" y="3076"/>
                  </a:lnTo>
                  <a:close/>
                  <a:moveTo>
                    <a:pt x="7053" y="595"/>
                  </a:moveTo>
                  <a:lnTo>
                    <a:pt x="7053" y="11400"/>
                  </a:lnTo>
                  <a:lnTo>
                    <a:pt x="5895" y="11400"/>
                  </a:lnTo>
                  <a:lnTo>
                    <a:pt x="5895" y="2471"/>
                  </a:lnTo>
                  <a:lnTo>
                    <a:pt x="5895" y="595"/>
                  </a:lnTo>
                  <a:close/>
                  <a:moveTo>
                    <a:pt x="7648" y="5127"/>
                  </a:moveTo>
                  <a:lnTo>
                    <a:pt x="9657" y="11400"/>
                  </a:lnTo>
                  <a:lnTo>
                    <a:pt x="7648" y="11400"/>
                  </a:lnTo>
                  <a:lnTo>
                    <a:pt x="7648" y="5127"/>
                  </a:lnTo>
                  <a:close/>
                  <a:moveTo>
                    <a:pt x="13163" y="8499"/>
                  </a:moveTo>
                  <a:lnTo>
                    <a:pt x="13163" y="13153"/>
                  </a:lnTo>
                  <a:lnTo>
                    <a:pt x="605" y="13153"/>
                  </a:lnTo>
                  <a:lnTo>
                    <a:pt x="605" y="8499"/>
                  </a:lnTo>
                  <a:lnTo>
                    <a:pt x="1753" y="8499"/>
                  </a:lnTo>
                  <a:lnTo>
                    <a:pt x="1753" y="11698"/>
                  </a:lnTo>
                  <a:cubicBezTo>
                    <a:pt x="1753" y="11831"/>
                    <a:pt x="1887" y="11995"/>
                    <a:pt x="2051" y="11995"/>
                  </a:cubicBezTo>
                  <a:lnTo>
                    <a:pt x="11666" y="11995"/>
                  </a:lnTo>
                  <a:cubicBezTo>
                    <a:pt x="11841" y="11995"/>
                    <a:pt x="11964" y="11831"/>
                    <a:pt x="11964" y="11698"/>
                  </a:cubicBezTo>
                  <a:lnTo>
                    <a:pt x="11964" y="8499"/>
                  </a:lnTo>
                  <a:close/>
                  <a:moveTo>
                    <a:pt x="5598" y="1"/>
                  </a:moveTo>
                  <a:cubicBezTo>
                    <a:pt x="5434" y="1"/>
                    <a:pt x="5300" y="124"/>
                    <a:pt x="5300" y="298"/>
                  </a:cubicBezTo>
                  <a:lnTo>
                    <a:pt x="5300" y="2471"/>
                  </a:lnTo>
                  <a:lnTo>
                    <a:pt x="4152" y="2471"/>
                  </a:lnTo>
                  <a:lnTo>
                    <a:pt x="4152" y="1446"/>
                  </a:lnTo>
                  <a:cubicBezTo>
                    <a:pt x="4152" y="1323"/>
                    <a:pt x="4019" y="1149"/>
                    <a:pt x="3845" y="1149"/>
                  </a:cubicBezTo>
                  <a:lnTo>
                    <a:pt x="2102" y="1149"/>
                  </a:lnTo>
                  <a:cubicBezTo>
                    <a:pt x="1928" y="1149"/>
                    <a:pt x="1794" y="1323"/>
                    <a:pt x="1794" y="1446"/>
                  </a:cubicBezTo>
                  <a:lnTo>
                    <a:pt x="1794" y="7894"/>
                  </a:lnTo>
                  <a:lnTo>
                    <a:pt x="308" y="7894"/>
                  </a:lnTo>
                  <a:cubicBezTo>
                    <a:pt x="134" y="7894"/>
                    <a:pt x="0" y="8028"/>
                    <a:pt x="0" y="8202"/>
                  </a:cubicBezTo>
                  <a:lnTo>
                    <a:pt x="0" y="13451"/>
                  </a:lnTo>
                  <a:cubicBezTo>
                    <a:pt x="0" y="13625"/>
                    <a:pt x="134" y="13748"/>
                    <a:pt x="308" y="13748"/>
                  </a:cubicBezTo>
                  <a:lnTo>
                    <a:pt x="13460" y="13748"/>
                  </a:lnTo>
                  <a:cubicBezTo>
                    <a:pt x="13635" y="13748"/>
                    <a:pt x="13758" y="13625"/>
                    <a:pt x="13758" y="13451"/>
                  </a:cubicBezTo>
                  <a:lnTo>
                    <a:pt x="13758" y="8202"/>
                  </a:lnTo>
                  <a:cubicBezTo>
                    <a:pt x="13758" y="8028"/>
                    <a:pt x="13635" y="7894"/>
                    <a:pt x="13460" y="7894"/>
                  </a:cubicBezTo>
                  <a:lnTo>
                    <a:pt x="11666" y="7894"/>
                  </a:lnTo>
                  <a:cubicBezTo>
                    <a:pt x="11492" y="7894"/>
                    <a:pt x="11369" y="8028"/>
                    <a:pt x="11369" y="8202"/>
                  </a:cubicBezTo>
                  <a:lnTo>
                    <a:pt x="11369" y="9135"/>
                  </a:lnTo>
                  <a:lnTo>
                    <a:pt x="9278" y="2512"/>
                  </a:lnTo>
                  <a:cubicBezTo>
                    <a:pt x="9227" y="2430"/>
                    <a:pt x="9186" y="2389"/>
                    <a:pt x="9104" y="2348"/>
                  </a:cubicBezTo>
                  <a:cubicBezTo>
                    <a:pt x="9022" y="2307"/>
                    <a:pt x="8929" y="2307"/>
                    <a:pt x="8888" y="2307"/>
                  </a:cubicBezTo>
                  <a:lnTo>
                    <a:pt x="7648" y="2820"/>
                  </a:lnTo>
                  <a:lnTo>
                    <a:pt x="7648" y="298"/>
                  </a:lnTo>
                  <a:cubicBezTo>
                    <a:pt x="7648" y="124"/>
                    <a:pt x="7484" y="1"/>
                    <a:pt x="7351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25" name="Google Shape;825;p57"/>
          <p:cNvCxnSpPr>
            <a:cxnSpLocks/>
            <a:stCxn id="793" idx="2"/>
          </p:cNvCxnSpPr>
          <p:nvPr/>
        </p:nvCxnSpPr>
        <p:spPr>
          <a:xfrm>
            <a:off x="1495925" y="1840663"/>
            <a:ext cx="0" cy="41343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825;p57">
            <a:extLst>
              <a:ext uri="{FF2B5EF4-FFF2-40B4-BE49-F238E27FC236}">
                <a16:creationId xmlns:a16="http://schemas.microsoft.com/office/drawing/2014/main" id="{1954DE1F-0364-4F31-97B7-E5F082D1723A}"/>
              </a:ext>
            </a:extLst>
          </p:cNvPr>
          <p:cNvCxnSpPr>
            <a:cxnSpLocks/>
          </p:cNvCxnSpPr>
          <p:nvPr/>
        </p:nvCxnSpPr>
        <p:spPr>
          <a:xfrm>
            <a:off x="4863001" y="1840663"/>
            <a:ext cx="0" cy="41343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799;p57">
            <a:extLst>
              <a:ext uri="{FF2B5EF4-FFF2-40B4-BE49-F238E27FC236}">
                <a16:creationId xmlns:a16="http://schemas.microsoft.com/office/drawing/2014/main" id="{6F379875-6695-4727-B8A4-8C1DF1A03871}"/>
              </a:ext>
            </a:extLst>
          </p:cNvPr>
          <p:cNvSpPr txBox="1">
            <a:spLocks/>
          </p:cNvSpPr>
          <p:nvPr/>
        </p:nvSpPr>
        <p:spPr>
          <a:xfrm>
            <a:off x="1776506" y="3325391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19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marL="0" indent="0"/>
            <a:r>
              <a:rPr lang="en-GB" dirty="0"/>
              <a:t>Unstable</a:t>
            </a:r>
          </a:p>
        </p:txBody>
      </p:sp>
      <p:sp>
        <p:nvSpPr>
          <p:cNvPr id="57" name="Google Shape;800;p57">
            <a:extLst>
              <a:ext uri="{FF2B5EF4-FFF2-40B4-BE49-F238E27FC236}">
                <a16:creationId xmlns:a16="http://schemas.microsoft.com/office/drawing/2014/main" id="{066AD64C-3C5B-4328-8085-7B310CA78EFF}"/>
              </a:ext>
            </a:extLst>
          </p:cNvPr>
          <p:cNvSpPr txBox="1">
            <a:spLocks/>
          </p:cNvSpPr>
          <p:nvPr/>
        </p:nvSpPr>
        <p:spPr>
          <a:xfrm>
            <a:off x="5135585" y="3325391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19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marL="0" indent="0"/>
            <a:r>
              <a:rPr lang="en-GB" dirty="0"/>
              <a:t>Convenient</a:t>
            </a:r>
          </a:p>
        </p:txBody>
      </p:sp>
      <p:cxnSp>
        <p:nvCxnSpPr>
          <p:cNvPr id="68" name="Google Shape;825;p57">
            <a:extLst>
              <a:ext uri="{FF2B5EF4-FFF2-40B4-BE49-F238E27FC236}">
                <a16:creationId xmlns:a16="http://schemas.microsoft.com/office/drawing/2014/main" id="{F1346609-03C7-40A5-A1C3-DCCEE947CA48}"/>
              </a:ext>
            </a:extLst>
          </p:cNvPr>
          <p:cNvCxnSpPr>
            <a:cxnSpLocks/>
          </p:cNvCxnSpPr>
          <p:nvPr/>
        </p:nvCxnSpPr>
        <p:spPr>
          <a:xfrm>
            <a:off x="1495925" y="3640843"/>
            <a:ext cx="0" cy="41343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825;p57">
            <a:extLst>
              <a:ext uri="{FF2B5EF4-FFF2-40B4-BE49-F238E27FC236}">
                <a16:creationId xmlns:a16="http://schemas.microsoft.com/office/drawing/2014/main" id="{BABC0768-37F6-453C-9DCA-9A26658BDCAE}"/>
              </a:ext>
            </a:extLst>
          </p:cNvPr>
          <p:cNvCxnSpPr>
            <a:cxnSpLocks/>
          </p:cNvCxnSpPr>
          <p:nvPr/>
        </p:nvCxnSpPr>
        <p:spPr>
          <a:xfrm>
            <a:off x="4863001" y="3640843"/>
            <a:ext cx="0" cy="41343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91;p57">
            <a:extLst>
              <a:ext uri="{FF2B5EF4-FFF2-40B4-BE49-F238E27FC236}">
                <a16:creationId xmlns:a16="http://schemas.microsoft.com/office/drawing/2014/main" id="{0C49216E-933C-4D9E-8D56-DB36385D1F18}"/>
              </a:ext>
            </a:extLst>
          </p:cNvPr>
          <p:cNvSpPr/>
          <p:nvPr/>
        </p:nvSpPr>
        <p:spPr>
          <a:xfrm>
            <a:off x="4540250" y="4103781"/>
            <a:ext cx="516300" cy="51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99;p57">
            <a:extLst>
              <a:ext uri="{FF2B5EF4-FFF2-40B4-BE49-F238E27FC236}">
                <a16:creationId xmlns:a16="http://schemas.microsoft.com/office/drawing/2014/main" id="{0B86299E-1795-46E6-A107-AAA80D7F331C}"/>
              </a:ext>
            </a:extLst>
          </p:cNvPr>
          <p:cNvSpPr txBox="1">
            <a:spLocks/>
          </p:cNvSpPr>
          <p:nvPr/>
        </p:nvSpPr>
        <p:spPr>
          <a:xfrm>
            <a:off x="1784605" y="4232130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19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marL="0" indent="0"/>
            <a:r>
              <a:rPr lang="en-GB" dirty="0"/>
              <a:t>Controllable</a:t>
            </a:r>
          </a:p>
        </p:txBody>
      </p:sp>
      <p:sp>
        <p:nvSpPr>
          <p:cNvPr id="73" name="Google Shape;800;p57">
            <a:extLst>
              <a:ext uri="{FF2B5EF4-FFF2-40B4-BE49-F238E27FC236}">
                <a16:creationId xmlns:a16="http://schemas.microsoft.com/office/drawing/2014/main" id="{DCDF2A57-C47A-45F3-9265-E1425D957BF5}"/>
              </a:ext>
            </a:extLst>
          </p:cNvPr>
          <p:cNvSpPr txBox="1">
            <a:spLocks/>
          </p:cNvSpPr>
          <p:nvPr/>
        </p:nvSpPr>
        <p:spPr>
          <a:xfrm>
            <a:off x="5125194" y="4248533"/>
            <a:ext cx="2687400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19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marL="0" indent="0"/>
            <a:r>
              <a:rPr lang="en-GB" dirty="0"/>
              <a:t>Scalable</a:t>
            </a:r>
          </a:p>
        </p:txBody>
      </p:sp>
      <p:cxnSp>
        <p:nvCxnSpPr>
          <p:cNvPr id="85" name="Google Shape;825;p57">
            <a:extLst>
              <a:ext uri="{FF2B5EF4-FFF2-40B4-BE49-F238E27FC236}">
                <a16:creationId xmlns:a16="http://schemas.microsoft.com/office/drawing/2014/main" id="{1CEE63D8-0664-4BBD-9E0E-F08B302B9EE6}"/>
              </a:ext>
            </a:extLst>
          </p:cNvPr>
          <p:cNvCxnSpPr>
            <a:cxnSpLocks/>
          </p:cNvCxnSpPr>
          <p:nvPr/>
        </p:nvCxnSpPr>
        <p:spPr>
          <a:xfrm>
            <a:off x="4863359" y="4620081"/>
            <a:ext cx="0" cy="858147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25;p57">
            <a:extLst>
              <a:ext uri="{FF2B5EF4-FFF2-40B4-BE49-F238E27FC236}">
                <a16:creationId xmlns:a16="http://schemas.microsoft.com/office/drawing/2014/main" id="{5C6B364B-7C9B-4BF8-A37C-CF0868A876B6}"/>
              </a:ext>
            </a:extLst>
          </p:cNvPr>
          <p:cNvCxnSpPr>
            <a:cxnSpLocks/>
          </p:cNvCxnSpPr>
          <p:nvPr/>
        </p:nvCxnSpPr>
        <p:spPr>
          <a:xfrm>
            <a:off x="1497550" y="2740576"/>
            <a:ext cx="0" cy="41343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" name="Google Shape;825;p57">
            <a:extLst>
              <a:ext uri="{FF2B5EF4-FFF2-40B4-BE49-F238E27FC236}">
                <a16:creationId xmlns:a16="http://schemas.microsoft.com/office/drawing/2014/main" id="{A751F5AF-72AB-4946-9B83-BF867E1AC558}"/>
              </a:ext>
            </a:extLst>
          </p:cNvPr>
          <p:cNvCxnSpPr>
            <a:cxnSpLocks/>
          </p:cNvCxnSpPr>
          <p:nvPr/>
        </p:nvCxnSpPr>
        <p:spPr>
          <a:xfrm>
            <a:off x="4864626" y="2740576"/>
            <a:ext cx="0" cy="413439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825;p57">
            <a:extLst>
              <a:ext uri="{FF2B5EF4-FFF2-40B4-BE49-F238E27FC236}">
                <a16:creationId xmlns:a16="http://schemas.microsoft.com/office/drawing/2014/main" id="{33858B72-5596-4835-8629-DBE077D47D7E}"/>
              </a:ext>
            </a:extLst>
          </p:cNvPr>
          <p:cNvCxnSpPr>
            <a:cxnSpLocks/>
          </p:cNvCxnSpPr>
          <p:nvPr/>
        </p:nvCxnSpPr>
        <p:spPr>
          <a:xfrm>
            <a:off x="1494634" y="4587030"/>
            <a:ext cx="0" cy="891198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" name="Google Shape;800;p57">
            <a:extLst>
              <a:ext uri="{FF2B5EF4-FFF2-40B4-BE49-F238E27FC236}">
                <a16:creationId xmlns:a16="http://schemas.microsoft.com/office/drawing/2014/main" id="{65B33072-4DBB-4C94-A8CA-6B9D9D6AE092}"/>
              </a:ext>
            </a:extLst>
          </p:cNvPr>
          <p:cNvSpPr txBox="1">
            <a:spLocks/>
          </p:cNvSpPr>
          <p:nvPr/>
        </p:nvSpPr>
        <p:spPr>
          <a:xfrm>
            <a:off x="5131116" y="2435812"/>
            <a:ext cx="3548638" cy="3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19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Figtree Black"/>
              <a:buNone/>
              <a:defRPr sz="2400" b="0" i="0" u="none" strike="noStrike" cap="none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>
            <a:pPr marL="0" indent="0"/>
            <a:r>
              <a:rPr lang="en-GB" dirty="0"/>
              <a:t>Clear response observer</a:t>
            </a:r>
          </a:p>
        </p:txBody>
      </p:sp>
      <p:grpSp>
        <p:nvGrpSpPr>
          <p:cNvPr id="98" name="Google Shape;9062;p74">
            <a:extLst>
              <a:ext uri="{FF2B5EF4-FFF2-40B4-BE49-F238E27FC236}">
                <a16:creationId xmlns:a16="http://schemas.microsoft.com/office/drawing/2014/main" id="{3356AEFB-C478-45C9-98A3-3D74C580522F}"/>
              </a:ext>
            </a:extLst>
          </p:cNvPr>
          <p:cNvGrpSpPr/>
          <p:nvPr/>
        </p:nvGrpSpPr>
        <p:grpSpPr>
          <a:xfrm>
            <a:off x="1277741" y="2417325"/>
            <a:ext cx="421249" cy="233477"/>
            <a:chOff x="896050" y="2725450"/>
            <a:chExt cx="476500" cy="264100"/>
          </a:xfrm>
          <a:solidFill>
            <a:schemeClr val="bg1">
              <a:lumMod val="50000"/>
            </a:schemeClr>
          </a:solidFill>
        </p:grpSpPr>
        <p:sp>
          <p:nvSpPr>
            <p:cNvPr id="99" name="Google Shape;9063;p74">
              <a:extLst>
                <a:ext uri="{FF2B5EF4-FFF2-40B4-BE49-F238E27FC236}">
                  <a16:creationId xmlns:a16="http://schemas.microsoft.com/office/drawing/2014/main" id="{15EAD968-358E-4A83-8B3F-DB20258DCE60}"/>
                </a:ext>
              </a:extLst>
            </p:cNvPr>
            <p:cNvSpPr/>
            <p:nvPr/>
          </p:nvSpPr>
          <p:spPr>
            <a:xfrm>
              <a:off x="896050" y="2725450"/>
              <a:ext cx="476500" cy="264100"/>
            </a:xfrm>
            <a:custGeom>
              <a:avLst/>
              <a:gdLst/>
              <a:ahLst/>
              <a:cxnLst/>
              <a:rect l="l" t="t" r="r" b="b"/>
              <a:pathLst>
                <a:path w="19060" h="10564" extrusionOk="0">
                  <a:moveTo>
                    <a:pt x="17927" y="1133"/>
                  </a:moveTo>
                  <a:lnTo>
                    <a:pt x="17927" y="9431"/>
                  </a:lnTo>
                  <a:lnTo>
                    <a:pt x="1133" y="9431"/>
                  </a:lnTo>
                  <a:lnTo>
                    <a:pt x="1133" y="1133"/>
                  </a:lnTo>
                  <a:close/>
                  <a:moveTo>
                    <a:pt x="565" y="1"/>
                  </a:moveTo>
                  <a:cubicBezTo>
                    <a:pt x="254" y="1"/>
                    <a:pt x="1" y="255"/>
                    <a:pt x="1" y="569"/>
                  </a:cubicBezTo>
                  <a:lnTo>
                    <a:pt x="1" y="9995"/>
                  </a:lnTo>
                  <a:cubicBezTo>
                    <a:pt x="1" y="10309"/>
                    <a:pt x="254" y="10563"/>
                    <a:pt x="565" y="10563"/>
                  </a:cubicBezTo>
                  <a:lnTo>
                    <a:pt x="18495" y="10563"/>
                  </a:lnTo>
                  <a:cubicBezTo>
                    <a:pt x="18806" y="10563"/>
                    <a:pt x="19060" y="10309"/>
                    <a:pt x="19060" y="9995"/>
                  </a:cubicBezTo>
                  <a:lnTo>
                    <a:pt x="19060" y="569"/>
                  </a:lnTo>
                  <a:cubicBezTo>
                    <a:pt x="19060" y="255"/>
                    <a:pt x="18806" y="1"/>
                    <a:pt x="184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rgbClr val="435D74"/>
                </a:solidFill>
              </a:endParaRPr>
            </a:p>
          </p:txBody>
        </p:sp>
        <p:sp>
          <p:nvSpPr>
            <p:cNvPr id="100" name="Google Shape;9064;p74">
              <a:extLst>
                <a:ext uri="{FF2B5EF4-FFF2-40B4-BE49-F238E27FC236}">
                  <a16:creationId xmlns:a16="http://schemas.microsoft.com/office/drawing/2014/main" id="{DB44830B-C289-4A8A-8C8B-1D307301BBD1}"/>
                </a:ext>
              </a:extLst>
            </p:cNvPr>
            <p:cNvSpPr/>
            <p:nvPr/>
          </p:nvSpPr>
          <p:spPr>
            <a:xfrm>
              <a:off x="951625" y="2774675"/>
              <a:ext cx="365450" cy="165650"/>
            </a:xfrm>
            <a:custGeom>
              <a:avLst/>
              <a:gdLst/>
              <a:ahLst/>
              <a:cxnLst/>
              <a:rect l="l" t="t" r="r" b="b"/>
              <a:pathLst>
                <a:path w="14618" h="6626" extrusionOk="0">
                  <a:moveTo>
                    <a:pt x="12063" y="1133"/>
                  </a:moveTo>
                  <a:cubicBezTo>
                    <a:pt x="12259" y="1818"/>
                    <a:pt x="12797" y="2356"/>
                    <a:pt x="13485" y="2552"/>
                  </a:cubicBezTo>
                  <a:lnTo>
                    <a:pt x="13485" y="4074"/>
                  </a:lnTo>
                  <a:cubicBezTo>
                    <a:pt x="12797" y="4273"/>
                    <a:pt x="12259" y="4808"/>
                    <a:pt x="12063" y="5496"/>
                  </a:cubicBezTo>
                  <a:lnTo>
                    <a:pt x="2552" y="5496"/>
                  </a:lnTo>
                  <a:cubicBezTo>
                    <a:pt x="2355" y="4808"/>
                    <a:pt x="1818" y="4270"/>
                    <a:pt x="1129" y="4074"/>
                  </a:cubicBezTo>
                  <a:lnTo>
                    <a:pt x="1129" y="2552"/>
                  </a:lnTo>
                  <a:cubicBezTo>
                    <a:pt x="1818" y="2356"/>
                    <a:pt x="2355" y="1818"/>
                    <a:pt x="2552" y="1133"/>
                  </a:cubicBezTo>
                  <a:close/>
                  <a:moveTo>
                    <a:pt x="2065" y="1"/>
                  </a:moveTo>
                  <a:cubicBezTo>
                    <a:pt x="1751" y="1"/>
                    <a:pt x="1498" y="254"/>
                    <a:pt x="1498" y="568"/>
                  </a:cubicBezTo>
                  <a:cubicBezTo>
                    <a:pt x="1498" y="1082"/>
                    <a:pt x="1081" y="1501"/>
                    <a:pt x="565" y="1501"/>
                  </a:cubicBezTo>
                  <a:cubicBezTo>
                    <a:pt x="251" y="1501"/>
                    <a:pt x="0" y="1755"/>
                    <a:pt x="0" y="2069"/>
                  </a:cubicBezTo>
                  <a:lnTo>
                    <a:pt x="0" y="4560"/>
                  </a:lnTo>
                  <a:cubicBezTo>
                    <a:pt x="0" y="4871"/>
                    <a:pt x="251" y="5125"/>
                    <a:pt x="565" y="5125"/>
                  </a:cubicBezTo>
                  <a:cubicBezTo>
                    <a:pt x="1081" y="5125"/>
                    <a:pt x="1498" y="5544"/>
                    <a:pt x="1498" y="6061"/>
                  </a:cubicBezTo>
                  <a:cubicBezTo>
                    <a:pt x="1498" y="6372"/>
                    <a:pt x="1751" y="6625"/>
                    <a:pt x="2065" y="6625"/>
                  </a:cubicBezTo>
                  <a:lnTo>
                    <a:pt x="12549" y="6625"/>
                  </a:lnTo>
                  <a:cubicBezTo>
                    <a:pt x="12863" y="6625"/>
                    <a:pt x="13117" y="6372"/>
                    <a:pt x="13117" y="6061"/>
                  </a:cubicBezTo>
                  <a:cubicBezTo>
                    <a:pt x="13117" y="5544"/>
                    <a:pt x="13533" y="5125"/>
                    <a:pt x="14050" y="5125"/>
                  </a:cubicBezTo>
                  <a:cubicBezTo>
                    <a:pt x="14364" y="5125"/>
                    <a:pt x="14617" y="4871"/>
                    <a:pt x="14617" y="4560"/>
                  </a:cubicBezTo>
                  <a:lnTo>
                    <a:pt x="14617" y="2069"/>
                  </a:lnTo>
                  <a:cubicBezTo>
                    <a:pt x="14617" y="1755"/>
                    <a:pt x="14364" y="1501"/>
                    <a:pt x="14050" y="1501"/>
                  </a:cubicBezTo>
                  <a:cubicBezTo>
                    <a:pt x="13533" y="1501"/>
                    <a:pt x="13117" y="1082"/>
                    <a:pt x="13117" y="568"/>
                  </a:cubicBezTo>
                  <a:cubicBezTo>
                    <a:pt x="13117" y="254"/>
                    <a:pt x="12863" y="1"/>
                    <a:pt x="125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rgbClr val="435D74"/>
                </a:solidFill>
              </a:endParaRPr>
            </a:p>
          </p:txBody>
        </p:sp>
        <p:sp>
          <p:nvSpPr>
            <p:cNvPr id="101" name="Google Shape;9065;p74">
              <a:extLst>
                <a:ext uri="{FF2B5EF4-FFF2-40B4-BE49-F238E27FC236}">
                  <a16:creationId xmlns:a16="http://schemas.microsoft.com/office/drawing/2014/main" id="{4CE8BC29-3FAC-46DD-B30F-DF0682B9CED7}"/>
                </a:ext>
              </a:extLst>
            </p:cNvPr>
            <p:cNvSpPr/>
            <p:nvPr/>
          </p:nvSpPr>
          <p:spPr>
            <a:xfrm>
              <a:off x="1088625" y="2815075"/>
              <a:ext cx="88200" cy="84850"/>
            </a:xfrm>
            <a:custGeom>
              <a:avLst/>
              <a:gdLst/>
              <a:ahLst/>
              <a:cxnLst/>
              <a:rect l="l" t="t" r="r" b="b"/>
              <a:pathLst>
                <a:path w="3528" h="3394" extrusionOk="0">
                  <a:moveTo>
                    <a:pt x="1826" y="1132"/>
                  </a:moveTo>
                  <a:cubicBezTo>
                    <a:pt x="2115" y="1132"/>
                    <a:pt x="2393" y="1358"/>
                    <a:pt x="2395" y="1697"/>
                  </a:cubicBezTo>
                  <a:cubicBezTo>
                    <a:pt x="2395" y="2011"/>
                    <a:pt x="2141" y="2265"/>
                    <a:pt x="1827" y="2265"/>
                  </a:cubicBezTo>
                  <a:lnTo>
                    <a:pt x="1827" y="2262"/>
                  </a:lnTo>
                  <a:cubicBezTo>
                    <a:pt x="1326" y="2259"/>
                    <a:pt x="1075" y="1652"/>
                    <a:pt x="1432" y="1298"/>
                  </a:cubicBezTo>
                  <a:cubicBezTo>
                    <a:pt x="1547" y="1183"/>
                    <a:pt x="1688" y="1132"/>
                    <a:pt x="1826" y="1132"/>
                  </a:cubicBezTo>
                  <a:close/>
                  <a:moveTo>
                    <a:pt x="1827" y="0"/>
                  </a:moveTo>
                  <a:cubicBezTo>
                    <a:pt x="1142" y="0"/>
                    <a:pt x="523" y="414"/>
                    <a:pt x="260" y="1048"/>
                  </a:cubicBezTo>
                  <a:cubicBezTo>
                    <a:pt x="0" y="1682"/>
                    <a:pt x="145" y="2413"/>
                    <a:pt x="632" y="2899"/>
                  </a:cubicBezTo>
                  <a:cubicBezTo>
                    <a:pt x="954" y="3222"/>
                    <a:pt x="1388" y="3393"/>
                    <a:pt x="1829" y="3393"/>
                  </a:cubicBezTo>
                  <a:cubicBezTo>
                    <a:pt x="2048" y="3393"/>
                    <a:pt x="2269" y="3351"/>
                    <a:pt x="2479" y="3264"/>
                  </a:cubicBezTo>
                  <a:cubicBezTo>
                    <a:pt x="3114" y="3001"/>
                    <a:pt x="3524" y="2382"/>
                    <a:pt x="3527" y="1697"/>
                  </a:cubicBezTo>
                  <a:cubicBezTo>
                    <a:pt x="3524" y="761"/>
                    <a:pt x="2763" y="0"/>
                    <a:pt x="18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chemeClr val="tx1">
                      <a:lumMod val="75000"/>
                    </a:schemeClr>
                  </a:solidFill>
                </a:ln>
                <a:solidFill>
                  <a:srgbClr val="435D74"/>
                </a:solidFill>
              </a:endParaRPr>
            </a:p>
          </p:txBody>
        </p:sp>
      </p:grpSp>
      <p:sp>
        <p:nvSpPr>
          <p:cNvPr id="102" name="Google Shape;9046;p74">
            <a:extLst>
              <a:ext uri="{FF2B5EF4-FFF2-40B4-BE49-F238E27FC236}">
                <a16:creationId xmlns:a16="http://schemas.microsoft.com/office/drawing/2014/main" id="{4179B2BF-1AC8-4182-B2A2-D432BCA13B1F}"/>
              </a:ext>
            </a:extLst>
          </p:cNvPr>
          <p:cNvSpPr/>
          <p:nvPr/>
        </p:nvSpPr>
        <p:spPr>
          <a:xfrm>
            <a:off x="4702366" y="4184148"/>
            <a:ext cx="330434" cy="316687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chemeClr val="bg1">
              <a:lumMod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03" name="Google Shape;8985;p74">
            <a:extLst>
              <a:ext uri="{FF2B5EF4-FFF2-40B4-BE49-F238E27FC236}">
                <a16:creationId xmlns:a16="http://schemas.microsoft.com/office/drawing/2014/main" id="{E40CED13-3EBF-4415-897B-CF3CA2005E40}"/>
              </a:ext>
            </a:extLst>
          </p:cNvPr>
          <p:cNvGrpSpPr/>
          <p:nvPr/>
        </p:nvGrpSpPr>
        <p:grpSpPr>
          <a:xfrm>
            <a:off x="4689711" y="2343207"/>
            <a:ext cx="355641" cy="340151"/>
            <a:chOff x="5049750" y="832600"/>
            <a:chExt cx="505100" cy="483100"/>
          </a:xfrm>
          <a:solidFill>
            <a:schemeClr val="bg1">
              <a:lumMod val="25000"/>
            </a:schemeClr>
          </a:solidFill>
        </p:grpSpPr>
        <p:sp>
          <p:nvSpPr>
            <p:cNvPr id="104" name="Google Shape;8986;p74">
              <a:extLst>
                <a:ext uri="{FF2B5EF4-FFF2-40B4-BE49-F238E27FC236}">
                  <a16:creationId xmlns:a16="http://schemas.microsoft.com/office/drawing/2014/main" id="{A9BDF1F6-FD8D-4587-AF2D-F4F5B8F24BDC}"/>
                </a:ext>
              </a:extLst>
            </p:cNvPr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5" name="Google Shape;8987;p74">
              <a:extLst>
                <a:ext uri="{FF2B5EF4-FFF2-40B4-BE49-F238E27FC236}">
                  <a16:creationId xmlns:a16="http://schemas.microsoft.com/office/drawing/2014/main" id="{10C478AA-A8E1-4B9A-84B5-835B469D83B6}"/>
                </a:ext>
              </a:extLst>
            </p:cNvPr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6" name="Google Shape;479;p45">
            <a:extLst>
              <a:ext uri="{FF2B5EF4-FFF2-40B4-BE49-F238E27FC236}">
                <a16:creationId xmlns:a16="http://schemas.microsoft.com/office/drawing/2014/main" id="{920675B7-8EC7-439C-8E01-40820C069430}"/>
              </a:ext>
            </a:extLst>
          </p:cNvPr>
          <p:cNvGrpSpPr/>
          <p:nvPr/>
        </p:nvGrpSpPr>
        <p:grpSpPr>
          <a:xfrm>
            <a:off x="1331097" y="4161161"/>
            <a:ext cx="343950" cy="344675"/>
            <a:chOff x="2509913" y="2520475"/>
            <a:chExt cx="343950" cy="344675"/>
          </a:xfrm>
        </p:grpSpPr>
        <p:sp>
          <p:nvSpPr>
            <p:cNvPr id="117" name="Google Shape;480;p45">
              <a:extLst>
                <a:ext uri="{FF2B5EF4-FFF2-40B4-BE49-F238E27FC236}">
                  <a16:creationId xmlns:a16="http://schemas.microsoft.com/office/drawing/2014/main" id="{6B9D8DB3-1CE2-407C-9B91-AC1A89400A7F}"/>
                </a:ext>
              </a:extLst>
            </p:cNvPr>
            <p:cNvSpPr/>
            <p:nvPr/>
          </p:nvSpPr>
          <p:spPr>
            <a:xfrm>
              <a:off x="2509913" y="2608825"/>
              <a:ext cx="343950" cy="256325"/>
            </a:xfrm>
            <a:custGeom>
              <a:avLst/>
              <a:gdLst/>
              <a:ahLst/>
              <a:cxnLst/>
              <a:rect l="l" t="t" r="r" b="b"/>
              <a:pathLst>
                <a:path w="13758" h="10253" extrusionOk="0">
                  <a:moveTo>
                    <a:pt x="5126" y="8674"/>
                  </a:moveTo>
                  <a:cubicBezTo>
                    <a:pt x="5557" y="8674"/>
                    <a:pt x="5977" y="8848"/>
                    <a:pt x="6326" y="9104"/>
                  </a:cubicBezTo>
                  <a:cubicBezTo>
                    <a:pt x="6233" y="9145"/>
                    <a:pt x="6192" y="9145"/>
                    <a:pt x="6151" y="9186"/>
                  </a:cubicBezTo>
                  <a:cubicBezTo>
                    <a:pt x="5977" y="9319"/>
                    <a:pt x="5854" y="9484"/>
                    <a:pt x="5772" y="9658"/>
                  </a:cubicBezTo>
                  <a:lnTo>
                    <a:pt x="554" y="9658"/>
                  </a:lnTo>
                  <a:lnTo>
                    <a:pt x="554" y="8674"/>
                  </a:lnTo>
                  <a:close/>
                  <a:moveTo>
                    <a:pt x="13153" y="8674"/>
                  </a:moveTo>
                  <a:lnTo>
                    <a:pt x="13153" y="9658"/>
                  </a:lnTo>
                  <a:lnTo>
                    <a:pt x="7945" y="9658"/>
                  </a:lnTo>
                  <a:cubicBezTo>
                    <a:pt x="7822" y="9401"/>
                    <a:pt x="7648" y="9227"/>
                    <a:pt x="7392" y="9104"/>
                  </a:cubicBezTo>
                  <a:cubicBezTo>
                    <a:pt x="7730" y="8848"/>
                    <a:pt x="8161" y="8674"/>
                    <a:pt x="8591" y="8674"/>
                  </a:cubicBezTo>
                  <a:close/>
                  <a:moveTo>
                    <a:pt x="298" y="1"/>
                  </a:moveTo>
                  <a:cubicBezTo>
                    <a:pt x="134" y="1"/>
                    <a:pt x="1" y="134"/>
                    <a:pt x="1" y="298"/>
                  </a:cubicBezTo>
                  <a:lnTo>
                    <a:pt x="1" y="8417"/>
                  </a:lnTo>
                  <a:lnTo>
                    <a:pt x="1" y="9955"/>
                  </a:lnTo>
                  <a:cubicBezTo>
                    <a:pt x="1" y="10129"/>
                    <a:pt x="134" y="10252"/>
                    <a:pt x="298" y="10252"/>
                  </a:cubicBezTo>
                  <a:lnTo>
                    <a:pt x="6028" y="10252"/>
                  </a:lnTo>
                  <a:cubicBezTo>
                    <a:pt x="6151" y="10252"/>
                    <a:pt x="6233" y="10170"/>
                    <a:pt x="6285" y="10037"/>
                  </a:cubicBezTo>
                  <a:lnTo>
                    <a:pt x="6326" y="9996"/>
                  </a:lnTo>
                  <a:cubicBezTo>
                    <a:pt x="6367" y="9873"/>
                    <a:pt x="6408" y="9740"/>
                    <a:pt x="6541" y="9699"/>
                  </a:cubicBezTo>
                  <a:cubicBezTo>
                    <a:pt x="6623" y="9617"/>
                    <a:pt x="6746" y="9576"/>
                    <a:pt x="6879" y="9576"/>
                  </a:cubicBezTo>
                  <a:cubicBezTo>
                    <a:pt x="6961" y="9576"/>
                    <a:pt x="7002" y="9576"/>
                    <a:pt x="7054" y="9617"/>
                  </a:cubicBezTo>
                  <a:cubicBezTo>
                    <a:pt x="7259" y="9658"/>
                    <a:pt x="7392" y="9781"/>
                    <a:pt x="7474" y="9996"/>
                  </a:cubicBezTo>
                  <a:lnTo>
                    <a:pt x="7474" y="10037"/>
                  </a:lnTo>
                  <a:cubicBezTo>
                    <a:pt x="7515" y="10170"/>
                    <a:pt x="7648" y="10252"/>
                    <a:pt x="7771" y="10252"/>
                  </a:cubicBezTo>
                  <a:lnTo>
                    <a:pt x="13461" y="10252"/>
                  </a:lnTo>
                  <a:cubicBezTo>
                    <a:pt x="13625" y="10252"/>
                    <a:pt x="13758" y="10129"/>
                    <a:pt x="13758" y="9955"/>
                  </a:cubicBezTo>
                  <a:lnTo>
                    <a:pt x="13758" y="8376"/>
                  </a:lnTo>
                  <a:lnTo>
                    <a:pt x="13758" y="8161"/>
                  </a:lnTo>
                  <a:lnTo>
                    <a:pt x="13758" y="298"/>
                  </a:lnTo>
                  <a:cubicBezTo>
                    <a:pt x="13758" y="134"/>
                    <a:pt x="13625" y="1"/>
                    <a:pt x="13461" y="1"/>
                  </a:cubicBezTo>
                  <a:lnTo>
                    <a:pt x="9698" y="1"/>
                  </a:lnTo>
                  <a:lnTo>
                    <a:pt x="9698" y="606"/>
                  </a:lnTo>
                  <a:lnTo>
                    <a:pt x="13153" y="606"/>
                  </a:lnTo>
                  <a:lnTo>
                    <a:pt x="13153" y="8079"/>
                  </a:lnTo>
                  <a:lnTo>
                    <a:pt x="8591" y="8079"/>
                  </a:lnTo>
                  <a:cubicBezTo>
                    <a:pt x="8079" y="8079"/>
                    <a:pt x="7566" y="8243"/>
                    <a:pt x="7136" y="8551"/>
                  </a:cubicBezTo>
                  <a:lnTo>
                    <a:pt x="7136" y="3374"/>
                  </a:lnTo>
                  <a:lnTo>
                    <a:pt x="6582" y="3374"/>
                  </a:lnTo>
                  <a:lnTo>
                    <a:pt x="6582" y="8551"/>
                  </a:lnTo>
                  <a:cubicBezTo>
                    <a:pt x="6151" y="8243"/>
                    <a:pt x="5639" y="8079"/>
                    <a:pt x="5085" y="8079"/>
                  </a:cubicBezTo>
                  <a:lnTo>
                    <a:pt x="554" y="8079"/>
                  </a:lnTo>
                  <a:lnTo>
                    <a:pt x="554" y="606"/>
                  </a:lnTo>
                  <a:lnTo>
                    <a:pt x="4019" y="606"/>
                  </a:lnTo>
                  <a:lnTo>
                    <a:pt x="401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481;p45">
              <a:extLst>
                <a:ext uri="{FF2B5EF4-FFF2-40B4-BE49-F238E27FC236}">
                  <a16:creationId xmlns:a16="http://schemas.microsoft.com/office/drawing/2014/main" id="{5CB5ECB0-6694-420A-8B25-8BE79F166075}"/>
                </a:ext>
              </a:extLst>
            </p:cNvPr>
            <p:cNvSpPr/>
            <p:nvPr/>
          </p:nvSpPr>
          <p:spPr>
            <a:xfrm>
              <a:off x="2744938" y="2658050"/>
              <a:ext cx="65100" cy="14875"/>
            </a:xfrm>
            <a:custGeom>
              <a:avLst/>
              <a:gdLst/>
              <a:ahLst/>
              <a:cxnLst/>
              <a:rect l="l" t="t" r="r" b="b"/>
              <a:pathLst>
                <a:path w="2604" h="595" extrusionOk="0">
                  <a:moveTo>
                    <a:pt x="297" y="0"/>
                  </a:moveTo>
                  <a:cubicBezTo>
                    <a:pt x="123" y="0"/>
                    <a:pt x="0" y="123"/>
                    <a:pt x="0" y="338"/>
                  </a:cubicBezTo>
                  <a:cubicBezTo>
                    <a:pt x="41" y="472"/>
                    <a:pt x="164" y="595"/>
                    <a:pt x="297" y="595"/>
                  </a:cubicBezTo>
                  <a:lnTo>
                    <a:pt x="2266" y="595"/>
                  </a:lnTo>
                  <a:cubicBezTo>
                    <a:pt x="2471" y="595"/>
                    <a:pt x="2604" y="431"/>
                    <a:pt x="2563" y="256"/>
                  </a:cubicBezTo>
                  <a:cubicBezTo>
                    <a:pt x="2563" y="82"/>
                    <a:pt x="2430" y="0"/>
                    <a:pt x="226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482;p45">
              <a:extLst>
                <a:ext uri="{FF2B5EF4-FFF2-40B4-BE49-F238E27FC236}">
                  <a16:creationId xmlns:a16="http://schemas.microsoft.com/office/drawing/2014/main" id="{E533B9A9-B127-45C1-A6B0-D4380A097E21}"/>
                </a:ext>
              </a:extLst>
            </p:cNvPr>
            <p:cNvSpPr/>
            <p:nvPr/>
          </p:nvSpPr>
          <p:spPr>
            <a:xfrm>
              <a:off x="2553738" y="2658050"/>
              <a:ext cx="65125" cy="14875"/>
            </a:xfrm>
            <a:custGeom>
              <a:avLst/>
              <a:gdLst/>
              <a:ahLst/>
              <a:cxnLst/>
              <a:rect l="l" t="t" r="r" b="b"/>
              <a:pathLst>
                <a:path w="2605" h="595" extrusionOk="0">
                  <a:moveTo>
                    <a:pt x="298" y="0"/>
                  </a:moveTo>
                  <a:cubicBezTo>
                    <a:pt x="124" y="0"/>
                    <a:pt x="1" y="123"/>
                    <a:pt x="1" y="338"/>
                  </a:cubicBezTo>
                  <a:cubicBezTo>
                    <a:pt x="42" y="472"/>
                    <a:pt x="175" y="595"/>
                    <a:pt x="298" y="595"/>
                  </a:cubicBezTo>
                  <a:lnTo>
                    <a:pt x="2266" y="595"/>
                  </a:lnTo>
                  <a:cubicBezTo>
                    <a:pt x="2430" y="595"/>
                    <a:pt x="2604" y="431"/>
                    <a:pt x="2563" y="256"/>
                  </a:cubicBezTo>
                  <a:cubicBezTo>
                    <a:pt x="2522" y="82"/>
                    <a:pt x="2389" y="0"/>
                    <a:pt x="226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483;p45">
              <a:extLst>
                <a:ext uri="{FF2B5EF4-FFF2-40B4-BE49-F238E27FC236}">
                  <a16:creationId xmlns:a16="http://schemas.microsoft.com/office/drawing/2014/main" id="{298F93B2-704C-4207-AE81-3EB3F34A1025}"/>
                </a:ext>
              </a:extLst>
            </p:cNvPr>
            <p:cNvSpPr/>
            <p:nvPr/>
          </p:nvSpPr>
          <p:spPr>
            <a:xfrm>
              <a:off x="2553738" y="2707250"/>
              <a:ext cx="91775" cy="14900"/>
            </a:xfrm>
            <a:custGeom>
              <a:avLst/>
              <a:gdLst/>
              <a:ahLst/>
              <a:cxnLst/>
              <a:rect l="l" t="t" r="r" b="b"/>
              <a:pathLst>
                <a:path w="3671" h="596" extrusionOk="0">
                  <a:moveTo>
                    <a:pt x="298" y="0"/>
                  </a:moveTo>
                  <a:cubicBezTo>
                    <a:pt x="124" y="0"/>
                    <a:pt x="1" y="165"/>
                    <a:pt x="1" y="339"/>
                  </a:cubicBezTo>
                  <a:cubicBezTo>
                    <a:pt x="42" y="513"/>
                    <a:pt x="175" y="595"/>
                    <a:pt x="298" y="595"/>
                  </a:cubicBezTo>
                  <a:lnTo>
                    <a:pt x="3373" y="595"/>
                  </a:lnTo>
                  <a:cubicBezTo>
                    <a:pt x="3548" y="595"/>
                    <a:pt x="3671" y="421"/>
                    <a:pt x="3671" y="257"/>
                  </a:cubicBezTo>
                  <a:cubicBezTo>
                    <a:pt x="3630" y="123"/>
                    <a:pt x="3507" y="0"/>
                    <a:pt x="33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484;p45">
              <a:extLst>
                <a:ext uri="{FF2B5EF4-FFF2-40B4-BE49-F238E27FC236}">
                  <a16:creationId xmlns:a16="http://schemas.microsoft.com/office/drawing/2014/main" id="{6D42B6EC-E00A-4A2C-9C38-46BF045BEE3E}"/>
                </a:ext>
              </a:extLst>
            </p:cNvPr>
            <p:cNvSpPr/>
            <p:nvPr/>
          </p:nvSpPr>
          <p:spPr>
            <a:xfrm>
              <a:off x="2564513" y="2756200"/>
              <a:ext cx="81000" cy="15150"/>
            </a:xfrm>
            <a:custGeom>
              <a:avLst/>
              <a:gdLst/>
              <a:ahLst/>
              <a:cxnLst/>
              <a:rect l="l" t="t" r="r" b="b"/>
              <a:pathLst>
                <a:path w="3240" h="606" extrusionOk="0">
                  <a:moveTo>
                    <a:pt x="297" y="1"/>
                  </a:moveTo>
                  <a:cubicBezTo>
                    <a:pt x="123" y="1"/>
                    <a:pt x="0" y="175"/>
                    <a:pt x="0" y="349"/>
                  </a:cubicBezTo>
                  <a:cubicBezTo>
                    <a:pt x="41" y="513"/>
                    <a:pt x="164" y="605"/>
                    <a:pt x="338" y="605"/>
                  </a:cubicBezTo>
                  <a:lnTo>
                    <a:pt x="2942" y="605"/>
                  </a:lnTo>
                  <a:cubicBezTo>
                    <a:pt x="3117" y="605"/>
                    <a:pt x="3240" y="431"/>
                    <a:pt x="3240" y="257"/>
                  </a:cubicBezTo>
                  <a:cubicBezTo>
                    <a:pt x="3199" y="134"/>
                    <a:pt x="3076" y="1"/>
                    <a:pt x="2942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485;p45">
              <a:extLst>
                <a:ext uri="{FF2B5EF4-FFF2-40B4-BE49-F238E27FC236}">
                  <a16:creationId xmlns:a16="http://schemas.microsoft.com/office/drawing/2014/main" id="{D3ED0227-ED92-43AB-97F1-9B5A2C31CF62}"/>
                </a:ext>
              </a:extLst>
            </p:cNvPr>
            <p:cNvSpPr/>
            <p:nvPr/>
          </p:nvSpPr>
          <p:spPr>
            <a:xfrm>
              <a:off x="2716988" y="2707250"/>
              <a:ext cx="93050" cy="14900"/>
            </a:xfrm>
            <a:custGeom>
              <a:avLst/>
              <a:gdLst/>
              <a:ahLst/>
              <a:cxnLst/>
              <a:rect l="l" t="t" r="r" b="b"/>
              <a:pathLst>
                <a:path w="3722" h="596" extrusionOk="0">
                  <a:moveTo>
                    <a:pt x="349" y="0"/>
                  </a:moveTo>
                  <a:cubicBezTo>
                    <a:pt x="134" y="0"/>
                    <a:pt x="1" y="165"/>
                    <a:pt x="52" y="339"/>
                  </a:cubicBezTo>
                  <a:cubicBezTo>
                    <a:pt x="52" y="513"/>
                    <a:pt x="175" y="595"/>
                    <a:pt x="349" y="595"/>
                  </a:cubicBezTo>
                  <a:lnTo>
                    <a:pt x="3384" y="595"/>
                  </a:lnTo>
                  <a:cubicBezTo>
                    <a:pt x="3589" y="595"/>
                    <a:pt x="3722" y="421"/>
                    <a:pt x="3681" y="257"/>
                  </a:cubicBezTo>
                  <a:cubicBezTo>
                    <a:pt x="3681" y="123"/>
                    <a:pt x="3548" y="0"/>
                    <a:pt x="3384" y="0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486;p45">
              <a:extLst>
                <a:ext uri="{FF2B5EF4-FFF2-40B4-BE49-F238E27FC236}">
                  <a16:creationId xmlns:a16="http://schemas.microsoft.com/office/drawing/2014/main" id="{DBEEDC79-65DB-49A5-B3E2-C34D499BFB5C}"/>
                </a:ext>
              </a:extLst>
            </p:cNvPr>
            <p:cNvSpPr/>
            <p:nvPr/>
          </p:nvSpPr>
          <p:spPr>
            <a:xfrm>
              <a:off x="2716988" y="2756200"/>
              <a:ext cx="82300" cy="15150"/>
            </a:xfrm>
            <a:custGeom>
              <a:avLst/>
              <a:gdLst/>
              <a:ahLst/>
              <a:cxnLst/>
              <a:rect l="l" t="t" r="r" b="b"/>
              <a:pathLst>
                <a:path w="3292" h="606" extrusionOk="0">
                  <a:moveTo>
                    <a:pt x="349" y="1"/>
                  </a:moveTo>
                  <a:cubicBezTo>
                    <a:pt x="134" y="1"/>
                    <a:pt x="1" y="175"/>
                    <a:pt x="52" y="349"/>
                  </a:cubicBezTo>
                  <a:cubicBezTo>
                    <a:pt x="52" y="513"/>
                    <a:pt x="175" y="605"/>
                    <a:pt x="349" y="605"/>
                  </a:cubicBezTo>
                  <a:lnTo>
                    <a:pt x="2953" y="605"/>
                  </a:lnTo>
                  <a:cubicBezTo>
                    <a:pt x="3127" y="605"/>
                    <a:pt x="3291" y="431"/>
                    <a:pt x="3250" y="257"/>
                  </a:cubicBezTo>
                  <a:cubicBezTo>
                    <a:pt x="3209" y="134"/>
                    <a:pt x="3076" y="1"/>
                    <a:pt x="295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487;p45">
              <a:extLst>
                <a:ext uri="{FF2B5EF4-FFF2-40B4-BE49-F238E27FC236}">
                  <a16:creationId xmlns:a16="http://schemas.microsoft.com/office/drawing/2014/main" id="{682CC817-C4E9-43C0-AF38-05C36959EE41}"/>
                </a:ext>
              </a:extLst>
            </p:cNvPr>
            <p:cNvSpPr/>
            <p:nvPr/>
          </p:nvSpPr>
          <p:spPr>
            <a:xfrm>
              <a:off x="2548363" y="2520475"/>
              <a:ext cx="267075" cy="179100"/>
            </a:xfrm>
            <a:custGeom>
              <a:avLst/>
              <a:gdLst/>
              <a:ahLst/>
              <a:cxnLst/>
              <a:rect l="l" t="t" r="r" b="b"/>
              <a:pathLst>
                <a:path w="10683" h="7164" extrusionOk="0">
                  <a:moveTo>
                    <a:pt x="5341" y="634"/>
                  </a:moveTo>
                  <a:lnTo>
                    <a:pt x="9483" y="2089"/>
                  </a:lnTo>
                  <a:lnTo>
                    <a:pt x="5341" y="3494"/>
                  </a:lnTo>
                  <a:lnTo>
                    <a:pt x="1200" y="2089"/>
                  </a:lnTo>
                  <a:lnTo>
                    <a:pt x="5341" y="634"/>
                  </a:lnTo>
                  <a:close/>
                  <a:moveTo>
                    <a:pt x="7863" y="3279"/>
                  </a:moveTo>
                  <a:lnTo>
                    <a:pt x="7863" y="5585"/>
                  </a:lnTo>
                  <a:lnTo>
                    <a:pt x="5341" y="6569"/>
                  </a:lnTo>
                  <a:lnTo>
                    <a:pt x="2778" y="5585"/>
                  </a:lnTo>
                  <a:lnTo>
                    <a:pt x="2778" y="3279"/>
                  </a:lnTo>
                  <a:lnTo>
                    <a:pt x="5208" y="4089"/>
                  </a:lnTo>
                  <a:cubicBezTo>
                    <a:pt x="5259" y="4140"/>
                    <a:pt x="5300" y="4140"/>
                    <a:pt x="5341" y="4140"/>
                  </a:cubicBezTo>
                  <a:cubicBezTo>
                    <a:pt x="5382" y="4140"/>
                    <a:pt x="5382" y="4140"/>
                    <a:pt x="5423" y="4089"/>
                  </a:cubicBezTo>
                  <a:lnTo>
                    <a:pt x="7863" y="3279"/>
                  </a:lnTo>
                  <a:close/>
                  <a:moveTo>
                    <a:pt x="5335" y="1"/>
                  </a:moveTo>
                  <a:cubicBezTo>
                    <a:pt x="5298" y="1"/>
                    <a:pt x="5254" y="14"/>
                    <a:pt x="5208" y="39"/>
                  </a:cubicBezTo>
                  <a:lnTo>
                    <a:pt x="216" y="1782"/>
                  </a:lnTo>
                  <a:cubicBezTo>
                    <a:pt x="82" y="1874"/>
                    <a:pt x="0" y="1997"/>
                    <a:pt x="0" y="2171"/>
                  </a:cubicBezTo>
                  <a:cubicBezTo>
                    <a:pt x="41" y="2253"/>
                    <a:pt x="133" y="2346"/>
                    <a:pt x="216" y="2387"/>
                  </a:cubicBezTo>
                  <a:lnTo>
                    <a:pt x="2184" y="3063"/>
                  </a:lnTo>
                  <a:lnTo>
                    <a:pt x="2184" y="5800"/>
                  </a:lnTo>
                  <a:cubicBezTo>
                    <a:pt x="2184" y="5934"/>
                    <a:pt x="2266" y="6016"/>
                    <a:pt x="2389" y="6057"/>
                  </a:cubicBezTo>
                  <a:lnTo>
                    <a:pt x="5208" y="7164"/>
                  </a:lnTo>
                  <a:lnTo>
                    <a:pt x="5423" y="7164"/>
                  </a:lnTo>
                  <a:lnTo>
                    <a:pt x="8283" y="6057"/>
                  </a:lnTo>
                  <a:cubicBezTo>
                    <a:pt x="8376" y="6016"/>
                    <a:pt x="8458" y="5934"/>
                    <a:pt x="8458" y="5800"/>
                  </a:cubicBezTo>
                  <a:lnTo>
                    <a:pt x="8458" y="3063"/>
                  </a:lnTo>
                  <a:lnTo>
                    <a:pt x="10426" y="2387"/>
                  </a:lnTo>
                  <a:cubicBezTo>
                    <a:pt x="10549" y="2346"/>
                    <a:pt x="10590" y="2253"/>
                    <a:pt x="10641" y="2171"/>
                  </a:cubicBezTo>
                  <a:cubicBezTo>
                    <a:pt x="10682" y="1997"/>
                    <a:pt x="10590" y="1874"/>
                    <a:pt x="10467" y="1782"/>
                  </a:cubicBezTo>
                  <a:lnTo>
                    <a:pt x="5423" y="39"/>
                  </a:lnTo>
                  <a:cubicBezTo>
                    <a:pt x="5403" y="14"/>
                    <a:pt x="5372" y="1"/>
                    <a:pt x="5335" y="1"/>
                  </a:cubicBez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1216474" y="1596690"/>
            <a:ext cx="6012665" cy="15733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Plant Selection and Implementation</a:t>
            </a:r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2"/>
          </p:nvPr>
        </p:nvSpPr>
        <p:spPr>
          <a:xfrm>
            <a:off x="720000" y="533550"/>
            <a:ext cx="824400" cy="70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2033712"/>
      </p:ext>
    </p:extLst>
  </p:cSld>
  <p:clrMapOvr>
    <a:masterClrMapping/>
  </p:clrMapOvr>
</p:sld>
</file>

<file path=ppt/theme/theme1.xml><?xml version="1.0" encoding="utf-8"?>
<a:theme xmlns:a="http://schemas.openxmlformats.org/drawingml/2006/main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  <wetp:taskpane dockstate="right" visibility="0" width="350" row="11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03C63802-0871-4951-8FB8-5ECF78835A32}">
  <we:reference id="wa104381909" version="3.13.1.0" store="en-US" storeType="OMEX"/>
  <we:alternateReferences>
    <we:reference id="wa104381909" version="3.13.1.0" store="WA104381909" storeType="OMEX"/>
  </we:alternateReferences>
  <we:properties>
    <we:property name="EQUATION_HISTORY" value="&quot;[{\&quot;mathml\&quot;:\&quot;&lt;math style=\\\&quot;font-family:stix;font-size:16px;\\\&quot; xmlns=\\\&quot;http://www.w3.org/1998/Math/MathML\\\&quot;&gt;&lt;mstyle mathsize=\\\&quot;16px\\\&quot;&gt;&lt;mo&gt;\\\\&lt;/mo&gt;&lt;mi&gt;beginequation&lt;/mi&gt;&lt;mo&gt;\\\\&lt;/mo&gt;&lt;mi&gt;dv&lt;/mi&gt;&lt;mi&gt;t&lt;/mi&gt;&lt;mo&gt;\\\\&lt;/mo&gt;&lt;mi&gt;pdv&lt;/mi&gt;&lt;mi&gt;T&lt;/mi&gt;&lt;mover&gt;&lt;msub&gt;&lt;mi&gt;q&lt;/mi&gt;&lt;mi&gt;i&lt;/mi&gt;&lt;/msub&gt;&lt;mo&gt;&amp;#x2D9;&lt;/mo&gt;&lt;/mover&gt;&lt;mo&gt;-&lt;/mo&gt;&lt;mo&gt;\\\\&lt;/mo&gt;&lt;mi&gt;pdv&lt;/mi&gt;&lt;mi&gt;T&lt;/mi&gt;&lt;msub&gt;&lt;mi&gt;q&lt;/mi&gt;&lt;mi&gt;i&lt;/mi&gt;&lt;/msub&gt;&lt;mo&gt;+&lt;/mo&gt;&lt;mo&gt;\\\\&lt;/mo&gt;&lt;mi&gt;pdv&lt;/mi&gt;&lt;mi&gt;V&lt;/mi&gt;&lt;msub&gt;&lt;mi&gt;q&lt;/mi&gt;&lt;mi&gt;i&lt;/mi&gt;&lt;/msub&gt;&lt;mo&gt;=&lt;/mo&gt;&lt;msub&gt;&lt;mi&gt;Q&lt;/mi&gt;&lt;mi&gt;i&lt;/mi&gt;&lt;/msub&gt;&lt;mo&gt;\\\\&lt;/mo&gt;&lt;mi&gt;endequation&lt;/mi&gt;&lt;/mstyle&gt;&lt;/math&gt;\&quot;,\&quot;base64Image\&quot;:\&quot;iVBORw0KGgoAAAANSUhEUgAABc8AAABUCAYAAABUd8+dAAAACXBIWXMAAA7EAAAOxAGVKw4bAAAABGJhU0UAAAA870vuGQAAJixJREFUeNrtnQ+kVskbxx/XdSVXJEmSSFaStSRZyYqVJEkkyZVEVpKsyEqyEmutrKxIkiSRZGUlkqysFUmSlUhWksSV5MoV+3vHnfPr3Lkz58w5Z86857zn82Fsbe/5NzPfZ+Z55p8IAAAAACSs7KXHvTTRSz+THQAAAAAAAAAAAAAAU4Hz/1JpF1kCAAAAAAAAAAAAAF1mSKYHzlU6R7YAAAAAAAAAAAAAQNd5KtOD5/vIEgAAAAAAAAAAAADoOqtkKoD+sZdOkx0AAAAAAAAAAAAAAAAAAAAAAAAAAAAAAAAAAAAAAAAAAAAAAAAAAAAAAAAAAAAAAAAAAAAAAAAAAAAAAAAAAAAAAAAAAAAAAAAAAAAAAAAAAAAAAAAAAAAAAAAAAAAAAAAAAAAAAAAAAAAAAAAAAAAAAAAAAAAAAAAAAAAAAAAAAAAAAAAAAAAAAAAAAAAAAAAAAAAAAAAAAAAAAAAAAAAAAAAAAAAAAAAAAAAAAAAAAAAAAAAAAAAAAAAAAAAA0CW29tJ/qbQv0H2HemlDL53ppe/J5lLs7KWXvfSxl6720lyyBKiXA287q7K8l4710o/k9cAxiGUL2Er0C4Bm0SwAYI+wedA8iP2kGO6lyZRBul3hXnN05l7ppQ+pe56jzhVmtdFQqHSdbAHq5UDaziqogcpveulkL/2Tep8/yOvW04WyBWwl+gVAs2gWALBH2DxoFsR+LFxJZcYnKT6asF0bsk+WzCV4Xo7fLPn4SRs5AOrlYNjOKmyRmQOV/w1wx6efeR2btpbt9473rTttxTSjX/SLfgHNdkizyreeLKCzj7oP78vlDL8+Ser5R5DKwPC1TM06vtZL//bShC7jCf13NeP0u16ajz3C5gGxny5nyg4jQ/YWvP6QTI1YXdKNM8Hz6pyhogL1cuBtZxX2y9SyuvO99LYDHZ9+5nVs2lq2tyR+4E3ZnxFMM/pFv+gX0GzHNKv63t/laOx4Ly2rcP+NMhU4Ne+rAm+jyKT1LOqlE730qoDdVgF1FVBbgD3C5gGxny4yItNHr29WuNcBIXgegq+FJRJAveyS7azC2g50fJqS15StHXNZrUrPeumXXtrWS+t6abb+XcJRh2O2zOLAr5CpGW5vjN/ewyyjX/SLfgHNdrg/ddGhxQuB7j9m3PdP5NF6FspUUCy9uuB9L52WqVnJ6ZndC3Qd+NuoB+O9tAl7hM2DgYbYj4PrMn00YU7J+3wjBM9DsUemRoLVbP4rwhIloF4Osu2swpDMXF77B3k9ELSlbDem3u+1+G3FcMfSX3iec41aLvwk9fsTmGT0i37RL6DZDvenNog9eL470P0Py/RZx0uRRqtREx3fG9pWKxRGPa+tq55hj7B50EyI/VjYGcgQzhGC5wBtYQFZ0BjbWZWPHej4NCWvKduZ/KTfTZ3GvtDj98Ni30/1rMe1q1K/X48JQr/oF/0Cmu1wf8qlxx8C3f9e6p4/IovWogYv7xp1RNn8rwre54ilrm3AHmHzoBUQ+wmEWo45GUA0o0LwHKANbJZwSzqxnf3vcHSh49OUvKZsZ/JAO+9fev5+k1Q7PPCdzhfOAUG/6Bf9Aprten/qgUWPFwPcd3nqfi96aRayaCUqQG7ua/5U/AZLbTwy7qW25JqHPcLmQaMh9hOYGzJ9WdbsEvcgeA7QfBbL1F51F8mKxthOOj4ia3ppXwvymrKdTrLi7JcC15wS+wE0vo75bV0XAFuJftHvoKDav99SCc2iWV8uWTR5O8B9z6butwWJthK1pe57o26oQPrCCvfcbalvp7BH2DxoLMR+asA0hLtK3IPgOUDz+VPCzUqBMLaz6x0ftZxU7bV7ugV5TdlOZ3svfZBis44eWfoKRQ4h+6uXDmF6sJXoF/0OENeNPEWzaNaXQxZNvq94T7W3ebIdDAc0tpN12r6n64Wq319VvK8t3qOC2XXvQ95Fe4TNgxAQ+6mBOTJ9z7TfAxlTgucAzSE9YwwD2hzb2eWOj5qtmOypuaUFeU3ZTkcNeBSZtTpP7Fs+HCtwDzV7YhWmB1uJftHvANHE4DmabUd/aqtDlyMV7nlZPgdFlyHP1rFSprbIMuvEd4Hu/6/l3vtq/qYu2iNsHlSF2E+N/CHTRxCL7m1G8BygueyR8PshQhjb2dWOj3LsbsrnZf/DLchrOrXV2OFw8r8ucI9NmBxsJfpFvwNGE4PnaLYdml3i0OXakvdbLRwS2mbUas6Xlvpwtya7kKRr2CNsHjQKYj81s9fI4J0Fryd4Xh8crARV2CL1HCZEvQxjO7vY8ZnbS3dKdOr7ndd0aqtxwWKLPmBCsJXoF/12nKYGz9FsO99bpR0l7/VQOCS0zdwW+7kUIVcQ2ILnb7FH2DxoDMR+IgUz0sthrha83jd4rp6jlpip0ZAjvTQmU6PcoVCzFzfI1F5YB2RqiZL687rABa4239+mv0PtN7dbf9cXAZ+xQTsrEyWvXyTuPcFUPm1Ovf8O/fs2lcEc/Q279Tfs0cbCdYjIPP2bNrBal8me1Ldt1fWuCPsMXYcwoFXrZRo1+3iTrh+qnhxLfev8QHlZtw6q2s4s1Iyi7brDeEj/eWHLOz5qyf5zKbfsP2ReD+v2x6WF5bo+KBt2UP95MWVbiVcWW3SF7hf9TPSLfjtOU4PnaLYdPJBq2ykljKWu34osW8dBsa9C+DXwc/5wPGeoRfYoVtyiX7GY2DaP2A+xny7Ffv5PeibgpBTbLy0veD5P/33SYXBfarGVRXW6zot99D19gMovUuxwJJMtjk5KOo1rh+I7XTlW62em00hGYEntT/S6ZEdaGcX98vlwAPNaZVx+lJmnbyfpgi7LJpfBBl1XPzmeof6/2gstvZR4vc5TW6OgGpUPGe/scg7Vde8y3qPozI9Fuuzf5tSvB5K/9FnNFrmRcx9b2lRTvTTZnlOGSfpbN5BFG97YOqhiO23szLAzKs/U8silBTs+rz3rwPucBu99xrWXcsrkV0eZfx0xr1VH7ox83g/yvaVuPsr4RjVL/ivKtlT7YLtvzE6t6oCqQfub+lsndUfwpnwexF+kAwhJ2iIQEvSLftHsTJoaPEez7dDslQCBEtUvTgbIbqHf1rHQUZ9Uni8I/Kwnjjo72gJ7FCNu0c9YTF02j9gPsR9iPxa+M26yLVDwXDWQbzwLUGVY0VGH47og1GxGNdqyRBvTefob/rYEtzcUfMYso3NyQVeqEV3xDxT4RnNEXxkwNeryT8bvs1Dv8YPlO81rVefzhce73ZfiS/VilME8bRiTezzV+b5SP0u9s9rj72TKiF/Xf/dpFFY4yiBvZtWQLs/3FQzoQd2h/E//90f9PiO606OMtXlAy4mM+y3R+junGzXzvZ6l/j2dVgaslza+NJwk1YBv1vZjRNfl47p+pJ/zj762qTqoYjvTzJeZ25lslc8Dbiv0N47rerK7YMdneYaTWsT2rpTps8df6HvbUJq859FYptPxwHm9VncAXmY4t/O0w+jzfp+k+MFLg1i2RdjveLeQs2yyHPhLqTqYtN+KudqWTugyOCzMrK0T9It+0Wy7gudotvmaPW55hzsl7xHikFDa3PhclDizziUjUDraUHsUI27RhFhM3TaP2A+xH2I/FtF9KtmAuYLnyyyZkZeeFuh0XNPX3BT3kg1bx3SygIBnGaMYv2R0FnxnI6SD54/1d1ySmdsZ5FVUle+3tZG4nXGt+tYPunxv6G84bXxXOhU5JCZGGSwzKv0pyR6RWiP2EcW8RmGzlF+W/FtJA/qzcc26DH2aRtTHmRiRcjNSqtRLG1tTDdtHyV4SanYA8q7ptw6q2M60/UjX8YMZv1WN6kPHO+fV8UUObXxf8H3Ty0O/zfjdQyk+Cr4jYF6rDt1bcY80vzfy/rnWx0ndhmWtNNrb8bKVEu1EOj2J4GgdStmd1+I+RO2ELnezvNlTMyzoF/2i2XYFz9Fs8zW7TYrNerfl18cS/h/6bQYrMzSzNPCz5mY8a1YD7VGMuEUTYjGxbB6xH2I/xH4M7hovPOx5nSt4fk8+j6hc1ZVMVZjLkr1E4W6BCvs8R7iKhTJzy5hx8Zs1kz4k6Z1kLxGyCfBpgfyfJ/atbXyxGcP1uizvOhrR7ZZrJsRvKVSMMlD/nt5r03cU/XgJAzqrggHdVcKArpeZs1Wy2GPpHI/WZEBD1ktTFz5LvYcdhm1TA3VQxXYm+fu8oOGeL/Y9aH06Piek+rL+ZFT/fsHrbhrPPVSi41s2rzc5yvi57py4lgtvFPvKIvXsFZRtLkPyeXZFOp2u0cEalenLF/+RmXs9ppnjeMd5AqFBv+gXzWYHGNAsmi3CCocv7dt/vSyft1Cd3VH9bpXiEz1Cp7Kz7l2zzm/VkE+bxb06pOn2KFbcIrYPGtvmEfsh9kPsJ4V52ITvgSG24PnzVIUfdWTQDxmNSNbISvoU2THPd7xqecbZnGvWGL/3OZziL8tz1pRsFIpWVFsDOq47clmjdbblHXlLoWKUgXrn9KyEJ+K/B9KSko1CWQO6o4QBvWbRTBazLc/YHsGAVqmXy2T6DKS/CzxTNe5vLY3G0gbpoKrtFJm+dPlxgev2lazj8y1Oy7gU21/ssb5ud8EgjNkQf1miLlbJa9tsOGWz5+Zc94XYV1H9Sdnmss7Rxm+uybGab3SiXojfajazbjwUqAP0i37R7HSaHjxHs83W7JDYt8b7xuPaNVJ9C4xB0G9bg+fzxb0t4o4a8umo41nPWmCPYsWOYvugMW0esR9iP8R+DBYaF1/2vG7UYUwPlax4Kr1yfKwKuidLGCYKCGpM7AdpjBQoiDMez9ltec6RCp3oIh1p2/KR8x7XfWO57lTG72OVwfEqlVnK7eUV04DalsTkjXaZS5KORzKgZevl7YIGP6+T5FOOsXQQwnaao9ZFnKfZUn7J3WnLtb4dodX6928LOojfGs97W7LjXDavzU5mMltmoee1Ox1t1RrKNpNjDrs/LOGZmwpEJKvFfJctmwM7JwXqAP2iXzSb3b9Cs2i2KM9KBk+ToPedjuu3rcHzA457TdTUx3IdSHi54fYoZuwopg8a0+YR+yH2Q+zHwV+G8fURhy14/qjAM8+K/6jpXpm+6bwvrj3BthSorL955sWnCo3KFQkbPF/ncd1IQcMRowzM2RxvSoj+fcMN6A2LUzFS8JvORTKgZerlGsv3Fe3MDYt9+e6qBuigqu0ckul7mX0s4TyVPexlmZTbLiudvz8XfNeTEmaJatl2SnT+lN0XNO1o5s2g6FrZZmGbuXC7BodK6feelJuRZNvH81uBukC/6BfNuh1UNItmQwQ58gIsY6m++fKO67etwfM7EnYLmDyfZVKK7xbQBHsUM3YUyweNbfOI/RD7Ifbj4PsCBiLBFjw/X+CZtmVvrpdP74XzVOwnx9rSeSm2MfxsKb5Ux9XZu15zRa1accTSIGa9c4wy+FGq7SHYBgO6xnjH/SW+6XyDDahZ3o+kHLZZPb81QAdVbae5SuX3EnlT5aT0W5Z8+sKjQXvn+VsT08naVaHjXKadCuHI77Xk2QvKNvOetiXFh2twps5WaDPMvfmKBIcA/aJfNBsy8Ilm0WxRfpJis4GVj5vsKfwT+m0lLvtc18Grm8Qd+F/ccHsUK3YU0weNbfOI/RD7IfbjYHGJius6MLQINnG9sTT2oUd6LxX4pislK9u1mitqiIrja0BjlcELKX7QQNsMqGK+bvSXlfymiw02oG+qGiNHJzs52KifOghhO02n8pfIzp4tX/NmPyVLBO8WfM/Zlk7+IilPmXYqhCM/V/wO5upS2Wbhms21KrAjtcW4vwpIFDl47EQgWwXoF/2i2aK0IXiOZputWZsPkrU/fLI1wivJP3wO/TaT9Rl+9fwanufaJeBBw+1RzNhRTB80ps0j9kPsh9hPDumN+tXWJXmjwSGC51s9OkjmqOfBGg2zreI98bzWHAi4UHNFjVlxYpTBcglzOFUbDKgPSn9qz68bJYxhvwzoAgm3jHCWp/PUBAPqazttyx/LzMSu+r7/ysx9yLPsfbJEdKzgc0z7HuJwoaLtVAhHXvFUspcbd61ss/jVkldvJSyj8nkGXZKOVqhL/ViCbGNM+rd8/I8I34d+u6vfQdRsE7Z9uIhmO6vZry159D4j8Jh8607021pcfYQ6Du9Mr5L4ryFl52uPYsaOYvmgsW0esR9iP8R+cjhcsPKGCJ67RrXSS9n2SPEDPKvwyvI+PgfdmMHznTVW1NgVJ0YZ2A4J+qaDBlQ1JOrQgnHdCVdLWCZaYkA3BTSgtrLM2h+xnwbU13baHJ1tJfKl6vseEf9TvJOZHuNSfHntbzXYjaLtVChH3nZy/KYOl20Wj6X+g6XMGWzjUmwm3VLLOy5psGM8KMFz9Ntd/Q6iZrsQPEezzdXsSIFAQ9Kf/xP9tppfJd5+567De9/qIFc/8LVHsWNHMXzQ2DaP2A+xH2I/OZiHn+TNnA4RPHdlUvrDzf1vLtVsAH+R4gewKK7J9H3c5tRYUWNXnBhlYMv3FR0yoGopT3JI132ZGk0ecnxTUw3odsvvr1aoE7ZDyzY30ID62k5bfdlaIl+qvq9aOmbOXrjj+O1RKb808EmAb63aToVy5G1bjG3pcNm6WCD178WpvtE82PtkwXscN65/3hDHeNCD5+i3m/odVM12IXiOZput2deWfFhv/GatfD7EbQX6bTUXHXbgWA3P+tPxrKN9/H5fexQ7dhTDB41t84j9EPsh9uPBQ6OzkzUyHip4bjtwZU3q389FdvDU/m1vLB2/BRnXzDYq+bGaK2rsihOjDC7m1INBNaDKUCbLU59YOr1tMqC2/LhRoU7cEP/TzvttQH1s5x5pxkwpl96WWn73XModbGUGYZTTNieQrSjSToVy5G31a1NHy7aoDfhPiu2LWtQJL/oNqr68lLizknwZ9OA5+u2mfgdVs10InqPZZmv2uocfkpTfL+i39biC5zsCP+crx3PU6vxZfc4DH3sUO3bUj10A6rZ5xH6I/RD78eCocaONGb8NFTy3ZdLsDPG+l/pRS2PGjef+Je4laqdSv7sZoaLGrjgxysCWBxsG2ICulKnTiJPrTmQ4JG0xoNssv38d2CnY2FAD6mM791recXefnL3VlncxZxIls5XuBQjC/B3QVhRpp0I58j9K9gF6XSrbLC5bnv0o8DP+rXj/XRJm9g6gX/SLZkP1b9Asmi3DGcuzT1gCbq+l3CGh6LdZXBB7UHtTzfapSrC2H/Yoduwohg8a2+YR+yH2Q+zHA3Pj/qxgeKjguZlJHz0yJsY+aWppkHm4yVPdCRhJ5Vd6aeGvUm4fu6YHz2OUwUUJM5LeBgO6w8j7/QW/qakG9BvL7z9J+b0dbQNrXzTUgPrYTtusgbN9cvYUDy2NXbqszlfonF2Sakt8Q7VToRz53yz1erijZZuFbQn5zwHv/3WA+/9jXD8p7sNoIDzot1v6RbN+vg+aRbNlGMvwYdREtOQcr13odwZNWDlSdG/gnxz32RAwX1yzzq+3yB7Fjh31a+Z5nTaP2A+xH2I/nqQPC8o61CRU8NzsZN3x6BgcqijWJdr4+rDHo/FT+/OsrvA+TQ+exyiDs5Zn/DKABnRTifdriwF1HV60rmQduSnZA2tNM6B5ttNWX2710dnbJ+7ZQGpZ5oT+juES935VY8e+SDsVypE3Z/s87nDZ+jo0dZT9cak2g2235fo7ArFBv93RL5q106bgOZptpmZtPkV6dvsJqT7bfZD128bguWtrrZAzz+9Z7q9WH8xtkT2KHTvq157nddo8Yj/Efoj9lGwoXSechgqeP5bsgyhsHYNnUn5EQ12nthDwnQmpDgJVe6Dv1Q2t6gioGebqIIVdEmYUrunB8xhlYBuk+GvADOg8mbkd0LcDZEAVDy3XHC5ZT8zvvt1wA5pnO7+1vONkCWcq1PuOWOpj0hFLlgeeKnHfLyzfOCRhOV5ARyEceTPQ8WtHyzaLA448CFn2tuV8Sz2vVX2WV5Y8PiIQG/TbHf2iWb98QbNotuxzzXz4oH1T9W1lDwntgn7bGDxfKfVup7LbUZ++apk9ih07iuGDxrZ5xH6I/RD78WSF+C0JCRE8H5KZp5QvsVSGT5ZnfV/y+37W98sLequZAmrpwBupf5uYpgfPY5TBOkeHYPEAGdBjlt8PDZgBPR6oIbR9w3cNN6B5tnPYoaOxPjl7CttJ50qXycyT5SXuuS9kg1SxnQrlyL8T996rXSrbok72jcDPeFnShirUgLfaa/BpTllC/aDf7ugXzfrlN5pFs2V579BulUNCu6DfNgbPXWVyLEB+LLYE+ZTGNrbQHsWOHcXwQWPbPGI/xH6I/RQg3dC9cfwmRPDc3EvtquN3d8Q+Elp0ND0ZUb2U87vRVGdnbYRGoOnB8xhlMOToAJ7ogwG95vmssYIG9G7Jcv4QwIBejlQvF8nMAbEyToPZqX0n2YcdNcWA5tnOm5b3fNxHZ2+Zo65UWep7TbJHn9XSz6UB7KZPOxXCkf/Ks0PQhbJ1oez3hOV5+wM/52NJG7pRd9q3G9e+EegX6Lcb+kWzdtoWPEezzdJsXj4k+67PQb8Dx0mxbx9bBTVh0DznbVKafbBrnj2KGTuK5YPGtnnEfoj9EPvxxDzlfL3lNyGC56dS105kBFRce3y9KhCEGUs1Bss8OyKxDse4Ks0PnscogzMOI72ogAP4qYQYzHx4XjJImGdA31l+Pz/nGfOl+EjikOWa3yPWy58D2IbzUmyZZ1MMaJ7t3O7QkW+QYtjSQN2qaH9uOd5pT8n7mZ2YVRbHelcAu+nTToVw5M367BpQ7ULZunDNHgk90842CyZvBoea5fJW15fvpfqsDAgD+u2GftGsnTYGz9FsczSb5qLjmWPodyBZZPFbVDktrnDP3y2a3dByexQzdhTLB41t84j9EPsh9uOJOer/m+U3VYPnC4wgy76c3z92CFgtMTqY0ZgvNgrjaM5z9kv1pSlVGy2VfE8iP1Oh4hQ1NnWXwXJHR03N2Jjl8T2HLNf6iMF2OEreMrXdjnfNqsdvLb8/UNCQ+A7qTHg6Lwsz8rZsvVS24ZmlY+c7Ur3QaNwfeHTWY+qgqu18ZHnXj57va5txMiHV9qXd7ND0SIDvHzf+Xc0mCLWVh09e2xz5iYLtVHr0P+9k+0Eu2yJOTN4hL2X5YHnO6hwnUx109bf++90CHV6oF/TbDf2iWTttDJ6j2eZoNo3tsNK/0O9AY9sK4myJ+8yy2CJVfisHxB7Fih3F9EFj2zxiP8R+iP14ks6A145MMl/4UoH7pztXP3sayUlx7xumKshVnZHKgJ7TjfanghmT3vT+jRbEEgl/4J3rmUnyPZzDNuNgvWclNa+734AyOOW494MMAc6Xz6NPkyXEcNTyPFX2XzqedVr/ZpcUWzp33dH42Dqi6oCJyzpP31kayfQyFlu+2Ga/mLNQVL3+RzcGoevlCpm5d95jz4YwPar7StfVJumgqu38UuxLYVWj59rbS9mfE1pLtoZb6W6LTB3wUuZwqH8l+3AuXw6KeyuuPVpXCwLazry8tjnyRQZGfzfqRV79HeSylYz3/1fsS8ZDY7Nrrj1d12r78UbrfI4lf+fhg/cV9Dv4+kWzfv1BNItmy7KpQsAC/baX25ayKTJbfKnM3KrlolTf6qdJ9ihW7CimDxrb5hH7IfZD7McT8+CTdRYhPrMUbN5Lq4JP76fzQ4F32inlD+VQFXu2xzOeVnjGpC7wK9oA+TDPYcgOlGg4iiwP/M7x/qN9LgPbvmvp9Kc2zMpgqlH2m/q9laHZLOX2vZqjDeZ/lg7oVf0s1SjcSBloVT4jjne8r9/xJ+M5Y47ff9LvmTznqn6OGq382mF47+vf33N84yHHc07r9zijG9rfa6qXijWWfFWGfa6n3Xku/of1xtZBFdup2JFRx5XjdV43bLt1XUqcsX2OTlO687i7xDsfMe5T1vEyl3sls8wPlOjYh8rrPxx59ZNkj6anl4M9lPxldoNeti5+dbzvhxocpe8dz1KDNsO6X7I+1cdQ7cEqR9v1oCZnbkw/975n56/LoN/B1y+aHazgOZrtv2ZtgZ26gvXot7mMWgLoEzrf83ze4zJ9lqryt2IfDBqi3HzsUYzYUWwfNLbNI/ZD7IfYjwerPRrjhY5O0k0ttOW6ko3ozFQdipepzFlf4r1UUHq8oHBPif+SubEKBsJMd3IqyypxH/Qyro2cawR4bobT80YbE9ds+c1iX0aSLAtZ0ucymJ9jRG3LE5N9tMoYUMU3Yj8wyzbCul1fM+IwUnd0XbeNKt7y/Kb7qXLYl/G7CUdAclQ3glnPuCX20cAq9dJkscxctvlKd7wT+zBf5+l9mb6KZa7H/fupgyq2s4yODurrPlrqgBp9/VbKr5CZn2owqyz3fZbx/nVsg+WT17Yl5HdTnUyl1S9TdXGHYX8ul2hQB7Fs0wxpu3Mz57vOVNCRy1l85ZmnSQc0wTwE50QN9XHEKMPLAui32/pFs4MVPEez/dFsHh8l3CGh6LddHJOZM2/vaV9tg/ZvN+qA0VXjt0qP+6Xe1fV1lltd/pZv3KJNsZiqNo/YD7EfYj8ePNciU+lFThD4tGcD+0Ab8OEK77VQj1K8l+xZ4JfEvvwiD9XIVJmBbjZgZsX+IPaRnSzRpsX4wvP6SaNB2ib2/etsKe+E27rLQAnrx5z3VYZqi3FdWQMq+j3vZ3yLGsldZLxjMkPrsjYCeY3ELC14V/mp5S17LI6ubXnew5y8Xe3QpDIah2uol1lsFfuJ02YeXyxwzybooKrtXKDrQ9b7qBH3rwwnKRmx3lXRltqc+W0V7nErYuDcN69dh5cdzmhAE/uyvsJ7DVrZJh3NtwXtRLIqbVx3pKuyxqMDf1emH541ZCmHb2qoi0uNZ7wkPo5+0S+aHaDgOZqNq1lf/pJwh4Si3/axWPvkbz3tebJNx1Cf3jdkufn6W6HjFk3wQWPbPGI/xH6I/dRkwDdrQe7VSTXmasRqbuBnqYql9ljbaTxrQ4AO0H5d0ca0oVAFcEMH1cd1ASTGejKnEMZkcKmzDETfY7M2Kum65KrUVQxoglpiuUM/b48W/2zHt5ftfMzTBjfJM/W8L3Ku2ZDKgzUF8m9r6ls2B3QOyjBHl9+Y8e1r+9iJa4qO1ht2c5vYTxvfWYMtFd25qjpLSs0CuKft4nvtQK7qc966HPkk3zem6mOi93mUbaNZqAN5z3Rdm9AO1AWHg75Bwh4Kl8UT8T9kCtBvV/SLZqfT5uA5mm2eZi/IzMla6LebbJbPs2nVwa1qBdE+rbMmHQTar3KrO27RBR+S2A+xH2I/8H9Gdaf2kxQfJVcVYL6uIGo/sWTPnytkazRCGFAA6IYjD93APJH9ao3PmqsdmA1kO/oFNOugq8FzQL+0ufWhAoDJ/tZqC4Y6AmajlBs0DGI/AH1CjawnI6FHAtxPjfh91A0YYEABAEce4vPSqAP7yBL0C2i2j6j9ZfemEpoF9AtVbUqyvY7a2mJWDc9Yr/W8jOyGBkHsB6APqBnjL7TongS8rwqc3yB7MaAAgCMP0VklM7dSW0y2oF9As4BmAf0OAOosuWQfYLXlrNoSQW2PpLaECLUtgtpyQW1Te5zshoZB7Aegz529UwHvqw4BOEH2YkABAEceonPcKP9nZAn6BTQLaBbQb8tRgXFzixwzqaD6PzJ1dtsBKb7PsFqVf0Xf6xxZDg2E2A9AZL4yRBcqeK72TFfbtiwhizGgAIAjD9F5YJT/6QjPXCBTq9kA/QKaRbOAftFvHd/8l2QHzl1JzSC/JVOT+9TBgmplQBJQV/ukqxnravb6Zf1bdc0Zyg0aCrEfgMjsMkSnDtuYU/GeX8rUgaGHyF4MKAD0jZs48p1locVp3Bzw/ou046mWTJ/vpdu99EE/ZyXZj34BzaJZNIt+0W9gNukYw3+R0g+UGzQYYj8AkdluaSgelTToqoH4SaaWSf1K1kbnAwYUAFLcN2zCB7KkM+yTmbOthgPef2kv7e6ln+XzfqMqvSbr0S+gWTSLZtEv+g3IiI4tJHmrfNzTOk/UnuQqyH2pl55LmKC52u5lDeUGDYfYD0BkVMP+1NFw3O2lgzJ1ivVsmb5PmDrJerlMjaYelanTrVWjoLZqOUC2Rme2pfweki0AnUXZ6wmLXVhI1nSCO0a5367xWc9SzzlP1qNfQLNoFs2iX/QbkB/0d3+nYxBZqID14V66J9MD1j7pmY5jDFFu0HCI/QD0CbXf1z9SfZRWBduXk5194YjY93WbQ9YAdJLvHXb6fE1OATSHtZZyP1vTs4YN53Qr2Y9+Ac2iWTSLftFvQEZL6kgFGNX2OWqPc3X452OZmq37UafxXrqh/31tje+P3YXQEPsB6CNqOdSxXnorxQLmn3Sjs44s7EuZbdIdtKwBjfV03AE6wbfaUX+UY7eVnb/eSxe0ww+DgTqA6pB2Bs0yf9VLq2p45lajPzBCMaBfQLNoFs2iX/QLlBsEhdgPQMMY1gZeiVItOXsnn0dn1XJEtUeXCpark6fVfumMbvWHl6ly8U2byTaAgeZqCbtwk2xrPSdl5qFBrqTa9FsytSVbCE6n7n2HokC/gGbRLJpFv+gXKDcICrEfAAAAAIAKqEHvkYIp1EFmT1IO4WGKAgDNAqBf9AuUGwAAAAAAQNdZINNn2K0gSwDQLACgX6DcAAAAAAAAus7OlDP4guwAQLMAgH6BcgMAAAAAAACRKymH8BzZAYBmAQD9AuUGAAAAAAAAIm9SDuFWsgMAzQIA+gXKDQAAAAAAoOt8mXIGJ2XqQDQAQLMAgH6BcgMAAAAAAOg0B1IO4U3j34bIHgA0CwDol3Kj3AAAAAAAALrI1ZRDeCj1/3f10kGyBwDNAgD6pdwoNwAAAAAAgC7yIuUQfqH/3/pe+luYTQWAZgEA/QLlBgAAAAAA0FE+pRzC0V7a2Usve2kJWQOAZgEA/QLlBgAAAAAA0FVepxxClcZ7aQ3ZAoBmAQD9AuUGAAAAAADQZdR+nR966aNM7em5jCwBQLMAgH6BcgOAdvI/sNl3WQV/G1EAAAHedEVYdE1hdGhNTAA8bWF0aCB4bWxucz0iaHR0cDovL3d3dy53My5vcmcvMTk5OC9NYXRoL01hdGhNTCI+PG1zdHlsZSBtYXRoc2l6ZT0iMTZweCI+PG1vPlw8L21vPjxtaT5iZWdpbmVxdWF0aW9uPC9taT48bW8+XDwvbW8+PG1pPmR2PC9taT48bWk+dDwvbWk+PG1vPlw8L21vPjxtaT5wZHY8L21pPjxtaT5UPC9taT48bW92ZXI+PG1zdWI+PG1pPnE8L21pPjxtaT5pPC9taT48L21zdWI+PG1vPiYjeDJEOTs8L21vPjwvbW92ZXI+PG1vPi08L21vPjxtbz5cPC9tbz48bWk+cGR2PC9taT48bWk+VDwvbWk+PG1zdWI+PG1pPnE8L21pPjxtaT5pPC9taT48L21zdWI+PG1vPis8L21vPjxtbz5cPC9tbz48bWk+cGR2PC9taT48bWk+VjwvbWk+PG1zdWI+PG1pPnE8L21pPjxtaT5pPC9taT48L21zdWI+PG1vPj08L21vPjxtc3ViPjxtaT5RPC9taT48bWk+aTwvbWk+PC9tc3ViPjxtbz5cPC9tbz48bWk+ZW5kZXF1YXRpb248L21pPjwvbXN0eWxlPjwvbWF0aD4qjCSkAAAAAElFTkSuQmCC\&quot;,\&quot;slideId\&quot;:282,\&quot;accessibleText\&quot;:\&quot;backslash beginequation backslash dv t backslash pdv T stack q subscript i with dot on top minus backslash pdv T q subscript i plus backslash pdv V q subscript i equals Q subscript i backslash endequation\&quot;,\&quot;imageHeight\&quot;:12.832069339111595},{\&quot;mathml\&quot;:\&quot;&lt;math xmlns=\\\&quot;http://www.w3.org/1998/Math/MathML\\\&quot; style=\\\&quot;font-family:stix;font-size:16px;\\\&quot;&gt;&lt;mo&gt;\\\\&lt;/mo&gt;&lt;mi&gt;dv&lt;/mi&gt;&lt;mi&gt;t&lt;/mi&gt;&lt;mo&gt;\\\\&lt;/mo&gt;&lt;mi&gt;pdv&lt;/mi&gt;&lt;mi&gt;T&lt;/mi&gt;&lt;mover&gt;&lt;msub&gt;&lt;mi&gt;q&lt;/mi&gt;&lt;mi&gt;i&lt;/mi&gt;&lt;/msub&gt;&lt;mo&gt;&amp;#x2D9;&lt;/mo&gt;&lt;/mover&gt;&lt;mo&gt;-&lt;/mo&gt;&lt;mo&gt;\\\\&lt;/mo&gt;&lt;mi&gt;pdv&lt;/mi&gt;&lt;mi&gt;T&lt;/mi&gt;&lt;msub&gt;&lt;mi&gt;q&lt;/mi&gt;&lt;mi&gt;i&lt;/mi&gt;&lt;/msub&gt;&lt;mo&gt;+&lt;/mo&gt;&lt;mo&gt;\\\\&lt;/mo&gt;&lt;mi&gt;pdv&lt;/mi&gt;&lt;mi&gt;V&lt;/mi&gt;&lt;msub&gt;&lt;mi&gt;q&lt;/mi&gt;&lt;mi&gt;i&lt;/mi&gt;&lt;/msub&gt;&lt;mo&gt;=&lt;/mo&gt;&lt;msub&gt;&lt;mi&gt;Q&lt;/mi&gt;&lt;mi&gt;i&lt;/mi&gt;&lt;/msub&gt;&lt;/math&gt;\&quot;,\&quot;base64Image\&quot;:\&quot;iVBORw0KGgoAAAANSUhEUgAABcwAAACPCAYAAADHuZhyAAAACXBIWXMAAA7EAAAOxAGVKw4bAAAABGJhU0UAAABl/fwHSQAAKJpJREFUeNrt3Q/kXeXjB/DHzEwSmZnMRDIzmZHkK0lMksnEzMwkIzNJJpLJTEaSTCYyk0lGkplJZJJJIjOTr4xkJpmYmZnM6Hef3z2fb3d3957znHvPvff8eb04fr9v+3zuOZ/nPM95P/ec8zxPCABQf+t728u9bV9v26Q4AAAAAADoond72z9D2/uKBQAAAACALtkd7r1ZvrTtUzwAAAAAAHTF+TD+hvlvigcAAAAAgK64GcbfMP9H8QAAAAAA0BUXw/ib5X8qHgAAAAAAumJvGH/D/IDiAQAAAACgS46Ge2+WH1csAAAAAAB00ebe9kq2bVYcAAAAAAAAAAAAAAAAAAAAAAAAAAAAAAAAAAAAAAAAAAAAAAAAAAAAAAAAAAAAAAAAAAAAAAAAAAAAAAAAAAAAAAAAAAAAAAAAAAAAAAAAAAAAAAAAAAAAAAAAAAAAAAAAAAAAAAAAAAAAAAAAAAAAAAAAAAAAAAAAAAAAAAAAAAAAAAAAAAAAAAAAAAAAAAAAAAAAAAAAAAAA0ETLFQFoLwDIHQDkCwDd9EVv+2fE9nWHyuCJ3vZeb/u9t32lSqhvaC+A3EHuAMgX+QJAN+0YE/R3etuDLf2bl/W253rbR73t8tDfLSjVN7QXQO4gdwDki3wBoKNW9LbbY8L+lRb9nWt726u97WRvuzXm7xWU6hvaS1n7csqnadunTidyB7kjd+QOyBf50ilfzfA6v61mxwiMFx8qPtnbXu5tx3rbqd52qbfd7G1/Z5kX/+/13vZz6I+0eif0H0Qu69oFssnDyWIH5sXQf3r8S4kLqC9i6ltXO/zaS/06mPPeXnI6kTvIHbkjd0C+yJdOeaO3fRv6N8KquLbHURa/ZmX6eIXH+E3If+iRt8Vpd05qHnCPVaH/UPH0FO3rn+z6caK3PdO2AtoZ2jec7OqEJ9kXMfWti7SXycSnqLdbctNC+0PuIHfkjtwB+SJfup0xz4f+G6Vly+9Gb/sw9G+WzfpN03gT/v3EPLyetVPgblt725ksr6ru453PriWtcF9o33Cyo73tSG97N/SHEpwVlOob2kvFnk28IfBT6D9tfS3036aL4fFI1hZWjPjcPxM+94eEdhb3sz/72aLP+0kzQO4gd+SO3AH5Il86b3Vv+yOUe3t77QKO8+lQfLN8s9MJ/7M86xv+ntNuYqadyn7uhd52f7j7IVh8GLw1u8YWPVyLb62vaUPBnRrzB55pUeX4Tyh+eiIo1Te0l1SHc8rmXG/bnQVMGRsSO6bvlvzcJ3rbxZzPO6zKI3eQO3JH7oB8kS/07A3pN8x3LPA4z4XZz58ObRAf4l7JaS9xGqW4Ts59JT83trPfcj43jvp5qumFtyuMf0vlgRZVki8EpfqG9lKRn8PoNyy2TPGZryV2TJ+e4LNXhv6cmqM+b4vqjtxB7sgduQPyRb4Q8he1Hd4WOf3Qj2OOyXzl0BdHWZzPab9/hf6N8mmmUlqZtbm8t9YbvW5N3nCyl1tUWV4XlOob2ksFHhxRHnEhmvun/NwvEzqlt6YItHh8l8O9C3QsU92RO8gduSN3QL7IF0rkwz8LPL44vcSokQNxPvU1Th8dF9vH4ZA/uia+1LC6wn0eL7hWvNjkAj0d2j+cbKegVN/QXiqwY6gszmahNI1lIW1l6mnfmNgX7p1bDOQOckfuyB2QL/KFJanTsqxY0PFtG3M8bzp1dNzDYfSoxMHt4Az2G/uVeevYxBcmnmxqoXZhONkOQam+ob1UYHDIURwOX8VQxKKFa5a2V6fczwNDn/e6qo7ckTtyR+7IHZAv8oUBTyZmxKLmJx71oOqi00bHPdfbrhW02V0z3H9cZD5vOqfLYbHTOE2sC8PJBKX6hvZShathunldRzmY2CldV8G+rg983kZVHbkjd+SO3JE7IF/kCwPi26JFi6XGbfsCjm3dmGN7ymmjw/YktNd5LIb7YcExHGtqAbd9OJmgnI0Xetsq9U3HsiM2DZTBpxV+7vcJAXepon19m33en6o5HSN35I7ckTvMpo4eHbPJF+RLcxVN6xC3dxZwXO+POI5PnS467J2EtrpnTsfyaMKxPN7EQt4d2j2cTFBW77Os7A6obzqWHbE//DsH19qKPnNFSHuD46OKb1ycUM3pGLkjd+SO3KF620L9FgSUL8iX6r7r523zvq7H6RxuDB1DHMVkoU+66t2EdvrenI+p6GHbt00s6LYPJxOU1RpcPGWb+qZj2RHfzCB0toW0YfFbK9rfpezzdqjmdIzckTtyR+5QPTfM5Yt8aafXE3Li7JyP6dCIY3jNqaKjUqbXW8TN6fcSjquRU/SdCe0dTiYoq/NYb7sV/n1zYoX6pmPZAcuzL0Nxq/IthqMJgXI7238VluaSXaWa00FyR+7IHblDtdwwly/ypZ1eSMiKG3M8ntW97ebQ/i84TXRUygOtPxfU90p5MeNIEwv95dDe4WSCshoP9bYrA+X2nfqmY9kRm7NO2ccVf+6vYb5PhmP7Oq+K01FyR+7IHbnD/L4Yyxf5Il+aa3VIG420Yk7H89GIfT/hNNFBWxPb5pYFHd/6hGO72sSCfyCMn9Ow6cPJBGU1oflLqG6hjzbXNx1LUjyUGHZvVrS/uOL9rt72nKKno+SO3JE7codquWEuX+RLe/2dkBfPzuE4NoxoX8edHjpocLaHvO3YAo9xeWJf88kmnoC2DicTlNMZdbO8ikpu+KL20mW7EsNks6IC/Ry5g9yhhtwwly/ypb1+SMiLeaxP8U24d6FP03zRNXHR28shbSqWRY9sup1wnPubeBLaOpxMUE7ukd72+4gyu6m+6VgylZOhpcOVQD8HuSN36AQ3zOWLfGmvzxIy4/CMj2HU9BMW+qSLToW0lx521+BYU0annGziSWjrcDJBOZk479G1GVZwwxe1ly67mhAkJxQT6OfIHbkjd6gpN8zli3xprzfCYm96xWm9LgULfcLekHaz/OeaHO+dhGNtbFuu63Cyp3rboSzU/gj9uXtuZ//3v73t89Afanq/oKzEoYIy29Oy+vZcFvibEuvi+6E/PCwOCfs7q4s3s4vUp71te5jfIijaS/NsSgy9HYoKWtvPkTtyR+7QdG6Yyxf50s32vbT9NMP9vxUs9AkP97YbiX24Z2pyzCnHequpJ+SVMX9QDKV5DyeL+zvQ264kFvpSwR8J/YWNqgzKp0scQ9Vv7xydYB+TdszivJUXEj5/XQvq2yNZ52uwfr0w5mfjE+74ZO9SiXMQO5rvhv58U9pLO9vLpPYnHpf5+aBd/Ry5I3fkDl25oSZf5It8aXa+PJqwr79ndP7XjLhJeCxA93yT2O6/r8nx3lfiWrWsiSekLsPJYoiPmw7kRhYEX2Yh9/OIY46h/maFQflEdjx3wuQBGX/3fOgPbypbFr+W2Hf82w+W3Ee8Uf554udfanB9i/t7tbedG7PPUR3Lx8PoRU9TtzgE+kXtpVXtZVpnEo7rfEtCPnZ4d2VfEH7M6uPtrIN9NauXO/WFaHE/R+7IHbkjX9rKDXP5Il/anS8pi/fdN4M6cGxoH7H86/BAV+4wTy+VuMb8pybH/FiJY17R1BOzyOFkq8bsP4bEJ1nIj7Iy9KcJ+XXo974L/YUhqhqKtTzbz9USFeHPrLJP+wQlPtGPQ5NujdnPtaxTkLqfOEzveCj35D5l21az+rYyC7bTCaE/3LF8fcrO0eB2QHtpdHupyrLEzufh0FzLsjb3XYn2Ezudqwc+I77N8+2Y7UCAevdz5I7ckTvypQvcMJcv8qXd+XI+4W98vuJ9bh6xj31yh46J15vLifXthxod99bQgRvme8JihpPFoWS/j9jvxd62ocQF7dCIkK167rK1WQCmVIRdczo/T5X4jC2h2pvkg9vGGtS32OGKb3KcSvySOKpjeXQGZXNQe2lke6lSatt7tsH5MSrcL2f1//GBzvz67L8tDbm8kHUOQvbFaFzZ7AtQv36O3JE7cke+dI0b5vJFvrQ7X04m/I1Vr33xU6jP4oByh0VJnUovbi/W6Lh3hw7cMH8wzH9alniBGfW0Nj7Ju3+Cz9te4kRNuthH6tOT5youq5Uj9vFpyc/4NMzmZvmdUP7JdtX17f4w+dsTSx3LY2F2DxRe1l4a116qdDihDG6F5s3p9XgYvf5B7DS+WfD3PDzQGV362b9yymdDgHr1c+SO3JE78qWL3DCXL/Kl3flyMOFvfL/C/e0M9VjoU+6wSCtC+kiW32t27J+UuP422tdhftOyxLmg/hixrzi/2jRvtO+dcVDmldPg9tKMg/JOdmGuyhth/otUVVnfVmbn9NNsO1kQUsMdy3dHBOMn2XlcPdSBjZ2lj0J/vrjUC0Oc4+wx7aU17aWsn2ZcxvO2LOdmTPyis7bEl6XbWeg/m1M2v+lDIXfkjtzpRO7Il/pzw1y+yJd250vKHMonK9pXnAt9eKrYeS/0KXeogzdKXIPfqtmxn0487ltNP0l5w8nur3A/K8Z05ON+Nlbw+admHJSbEj7/aMXn5rkw26fKeWX2ZkPr24qQtuDViaFGfDCkLWSyauh3i7YL2ktr2ksZqW8J7W1ITqzJuRFzZILPWxou/HNO2XykD4XckTtyp/W5I1+awQ1z+SJf2p0vG2d4/ocNv80+74U+5Q51kTp3eezfra7Zsac+cP296SdpXtOyjJtP7VBFn78hzP6tmqIwjnOcVTnM9cjQ5z9W4WcXLQz1eIPr24aQ3vGLC3VM8rS+zFxTr2ovjW8vZaWudL2+ARkRrwXjhoq9MeFnpgxvfUEfCrkjd+ROq3NHvjSHG+byRb60O1+WheKHrn9XsJ+Hs89Z1INcuVOdHWF2U0DVZZvlg5wXShzHqZqd+4fC7KfDqpVvw2yn5Rg3POV6qHZx0e9nfLI2J1SI7RWG1uAwvHMVn/O8IUPXGl7fwoggHnfhmWYBgrcSLxKXS3agtJf6tZeyjif87U0YmhffbrkRqn9LcX1B2cSHecvdn0DuyB2509rckS/N4oa5fJEv7c+XSwl/47RvuX459Hnn5U5juWE+ndMljmNbzc59mfUjWjG6YpbDyeIF/9cxn/9BxX/HoTD7pxtFYXx2Rheg3RWX1bth9vOTLaK+LflvwXmK/76ygv2cSbxQ7NJeGt1eyvotoU58XPNceC7nC9q0c6g9VVA2ZwLIHbkjd9qaO/Kledwwly/ypf358mWY7ZvST4/4vM1yp7HcMJ9c/NzURZ5vhPot1v5xiTLc3obKPsvhZHkT2W+s+O/YOYegTBk68WgF+zk78Hl/zaCRnMs5/t0Nrm9Lvi04R3sq2k8cjpIyf9PX2kuj20sZj4ZmPike7vjdGnPcx+ZQL/b5/o3ckTtyp5W5I1+ayQ1z+SJf2p8v7yX8fdPcJ/hlBtd8ubM4bphPbk+JYzhRw3P/a4njf7QtFX4Ww8nixf3KmM+9tIBG+9WcKsjhKT9/XcWfN+y+kP9Ea21D69ugojckqpxH7FDCheJOKF58R3upZ3uZRQDG+rAi1FMcVnhtzHHHB23L51D3WhOstL6fI3fkjtyRL13ghrl8kS/tz5eUG6CTjlTaGxaz0KfcWWx9ccN8tK9Cc6djKTN/+R9tqvCvhuqHk+3KKbxjC2i0VQXlvoL9TPskeHjl6EcqLqe8haEuNbi+LapjuTrkL6C6tL2kvTSyvZR1MqEufFfTHIhvSf0exq9tsK6i/RypwTWI7pE7ckfuyBcm44a5fJEv7c+X/ySc90nK8cFw95zs81roU+7Mlhvmk1mWeI2t6/z3r5Yov0/bVOHz5tGZdDjZ2ZzC29ngoIxP1IuGq+2a4vMvD3zONzMop6Nh8fNbzqK+Lapjmfpl9Yj20sj2UtaNhLpwoKY5kDfkt8r5x76eop2A3JE7cqd5uSNfms0Nc/kiX9qfLysSzvsvE3zuh0Of8bPcocOeDuk3nL+u4fGfCs19O35q44JtkuFkawoK7+kGB+WoC39Vb/I8O4dK9mtNKnWV9W3RHcttCReMU9pLI9tLGU8khseTNbz+580z+WWF+yl6qv68fhRyR+7InVbljnxpPjfM5Yt86Ua+/BGK33gtY0O492HSPBb6lDvU1Rsh/Ybz/pod+8qQ/nZ8XGR3edtO3t5Q3XCyXQUFOIt5FOcZlCkLLK2f4HM/D3fP+VP1Ih95cw7dCdWssL6I+rbojuXKULzS8VXtpXHtpawDCX/ntRpe+zeE8SvHx7doqlzX4NmCTviyAHJH7sidtuSOfGkHN8zli3zpRr6kzK1c5ro9/Jb3R3KHjksZwVPXl+x2hY5Ox7JkdahuONlnIf9pwyzMMyijbwr290HJz1sV7n5ic2jOlfz7Bte3RXcso/OheIEc7aVZ7aWsswnhcbKG1/6fco737Yr39UHOvk53oJP0V2jf/H4nGlT+ckfuyB350jZdmEd2RQPOg3yRL23Il6MJ7TG1vm0N9z5kmcdCn3KHOvsppL+hXbcHLmdCem4/3dYT+F2oZjhZ3rQf11sSlM+H4jd6ygxDeGOoE7JuBmWU90TrUIPrWx06licSLhzLtZdGtZcyloe0IUq7Qr3syTnWKzP4kvpbzv72hvZzw7w9/Ry5I3fkjnypAzfM5Yt8kS9V2Z1w3lMeAC0bcU1+Re7A2NEPdVusfVjeQ+Eq1jpojCqGky0rKMyrLQnKootk2TcKLlbYsRrnas6xPtPQ+laXjuVrCReP+7SXRrWXMl5IDJCHanS9j/Uxb67C1yre31MFZfNwBzpJbpi3o58jd+SO3JEvdeGGuXyRL/KlKlsSzvuxhM95a+h3fpI7kLSwbpl2Nk9vljj2PW0+iVUMJ1tfUIB/tCgo9xfs81zi5wwv2rRlBsf6WM5x3gqLGfIxq+GLi+hYvpRw8bhfe2lMeynrw4Tzf6Fm1/u3c471rxl8Qf0kZ3+XOtJRcsO8Hf0cuSN35I58qQs3zOWLfJEv87yhV1SW8SHtjaHfeUzuwP+PHEnNvbqNSr+UeNxXQgfm7p92ONnWgkL8s0VBGTsKtwr2uyHhcz4e+PnfZ1Q+r8+5bOZV3+rSsXw+TPYmhvZSz/ZS1oWE8/9+ja7zsdOYN+Lk0AzOfd4QtCMd6Si5Yd6Ofo7ckTtyR77UhRvm8kW+yJcq3Sj4my4X/P7xBVyD5Q5NkDKCY2l7vkbH/UyJ4369Cydy2uFkRU+kr7UoKIdDbpILZrzA3xz4+bdmdJynwvyGKM2zvtWlY5lyIVmmvTSmvZSxKjFAnqvRdX5fmO8wwv0NKptZcsO8Hf0cuSN35I58qQs3zOWLfJEvVSqqb3fC+DdIN4d7H5A8IHfg/5W5Yb66Rsf9TeIxXwodeLs8hOmHk+0sKMhbLQvKDQX7vV7Q0XtlqDO1ZgbHGCtu3lPQjQ2ub3XpWBZ9eb2tvTSmvcziy+rtmgXIxZxjPTuD68/lBpUN+jlyR+7IHfnCv7bllDHyRb60K1+OJ+TLuDfnfxr6ud1yB/4n9Yb5nRod82Mh/Sb/i106mdMMJ0tZXXkWF5FFBWX0fcG+81aFPjfwc1/M6PieDvMfGjev+taUjuUf2ktj2ktZJxLO4ekaXd8fLzjWVyve38sNKhv0c+SO3JE78oW7uWEuX+RLd/Ll5YRzuG3E7+0a+pkf5A7c5amQduP5Zo2O+WTiMZ/p2smcZjhZylsvG2ZwzIsMyqL52n4c83uPDv3cMzM6voOh3sPpqx6+WMeO5VfaS2PaS1l/hmbN51W0UNyqCvcVvxT9VrC/vfpPyB25I3dakTvypZ3cMJcv8qU7+fJCwjkcns41zmf/R7j7Ddl5jWCXOzTF/SHt5vNfNTnejSH9Bv/DXTuZa3IKpGg4Wcqq2ttaFpTR5YL9bxrxO+8N/PuvMzy2vCffOxpe3+rSsXy6YJ9HtZfGtJcyNoS0INkQ6iNvlevzFe/rtYSyWaf/hNyRO3KnFbkjX9rJDXP5Il+6kS/Rgwnn8NjQ7wy/nDfPRS/lDk2xLLH/9mdNjverxON9tasndNLhZCmrah9sYVC+VbD/j0Y0mME3hPbP6LjivGl3wnyeui6ivtWlY1lU77drL41oL7PoOF0O9bGuZAd4GvEpetEil7/oOyF35I7caUXuyJf2csNcvsiXbuTLkr9LlOcjQz8/r4U+5c5idWHB6VncJ7semnHD/MnEMur0FETjVhsuGk62OqFgv25hUK7KyiZvqMLKgZ/fOlSmswqWvE7uhRbUt7p0LIvq32rtpRHtpayUJ6+f1qidFS3GtLPCfX2QUDZHAsgduSN32pA78qW93DCXL/KlG/my5GxIv6E3nEm753iccmdx3DCfzOmE/V6rwfk9n3CcV0J9Xr5diIfC5MPJip5KxmBY0bKgjD4O6cMVTs/pi81HDbmoT1Pf6tCxzHuz4Lz20pj2UkZ8O+RWQpi8VKN2drTgWLdUtJ9NQ53qcft7zndq5I7ckTutyB350l5umMsX+dL+fBlUtLD0nSyPhqfuOSd3OsMN88m8n7Df2ws+tykjGeN1/nFRP37u6zMT/t6snvjVJSg3FRzDzwOdqMFpUp6c4TH9knM8W1tS3+rQscxbQfgt7aUx7aWMpxPOWzzuOr01cqrgeB+s6IbOxezzjofxb9zcyn4W5I7ckTvNzx350l5umMsX+dL+fBn0esI5fGzoPsM8F/qUO4vnhvlkXlzgvlPE69ONhOPbLuLzL5ZFw8neSyjkb1sYlNG5guPY3NveDvOZFiVv0Zl4Dpe3pL7VoWN5OeeL69qC39Ve6tFeyjqYcN7O1ayN/V5wvFVYenIeh2m9XIM6BnJH7sgd+cLk3DCXL/Kl/fmS2uaXtuF5+j+QO53ihvlklof86ZtmeV1P8V3Cse0P/E/ecLK8+ameSayEG+fYaOd1ESuaSysO1xpczXnfgi5kZwt+96lQfo69RdW3RXcsH83Z1xcJv6+91KO9lJXyBs2Bml3Ti4byT2vLwGfFhZ8+zdnXXhFLg/s5ckfuyB350hVumMsX+dL+fBm0NpS7sTjPhT7lTj24YT65Uwn7fmcB5/SdhON6T7Snd86LhpNdTijwr+fYaOcVlHEozpWQP1R2cOjOLG9Kfz7hF6qnsuN8v0H1bZEdy/0hf7haCu1l8e2ljJVDxzZuq9vcXkVPtKfxSOgvUhI/52h2bvNWAl8nXml4P0fuyB25I1+6wA1z+SJf2p0vo/wd0m8s7l7QMcodmuj5hDb1/ZyPaUvCMX3o1I026XCyA4kX2G0VHeeugv2cnmOZvZP4t3884+PIW5Ri3Hxp8W2Iq6E/xGllg+rbIjuWF8fs57MSn6G9LL69VPXlcWm7UcPreVHHctI2v7q3/ZZ9xi/Z5+S9YfSLaKUF/Ry5I3fkjnzpAjfM5Yt8aXe+jPJT4t+xyOkn5Q5N9WsoXo9m7ZyOJY72uVZwPAedsvEmHU72QEibMD7enF1TwXEWzbfz2xzLbHVIm5to8wyPYX3Ofm+O+Z0YBj9nP/N0w+rbojqW4xbgul6yXmsvi20vZX2ScLxf1vB6frPgmJ+f4DPjcLXzA9eW9dl//zB4Qk27+zlyR+7IHfnSBW6Yyxf50u58GeVkwt+wiIU+5Q5tsDOhfc3jJvXDIf8l27jtcbqKTTqc7K2Q9mQyXpSmWcV4b+IFfZ5za50oOJ4fZ7z/V3L2fXLM73wVFrdoRxX1LbVj+VKFx/rjmH3smuCztJfFtZeyriSU4Uc1vJb/XHDMh0p+Xnzy/d+B398x8G95C/FsEau0pJ8jd+SO3JEvbeeGuXyRL+3Ol0nP36LvGcgd2pgNS9u1GV+34noVfxTsX91ONOlwsjjX08XEsIxDWSaZ++nFkD6/1pE5ltnjYbFPavKeCr824ueXnprG87W8ofUttWN5pqLjHNdBOz7h52kvzXiyuTWx/F6p4bX884JjjjdkViR+VgzQq2H0IiCbcvZxK6vr0IZ+jtyRO3JHvrSdG+byRb60N18maff/ZDfaFj0Hu9yhyeIN66JRErO6bj01VN+Htwuh//Y5ifJWSi4aThaHsaQMyVp6irEv8aITL36Hwt2rM6fsIwb3saxTsCfbZnWDeNxTzxslLt6TyntaNPwmwuGB43q04fUtpWMZt/1THuPGMfX6+ynrk/aymPYyi85/HW+Ypwz/+qTgM2J4Dr85Mzxq5WBo1lQ1b4T+myPxy+uvNT13yB25I3fqnDvypb354oa5fJEv7cyXPBsKynKn7zVyh6ltT6jDVa9TEa9/eYv6HmnINap2df+HMPkiGmWe/i49DTycVY77hsJxSxaQV4bCb0/JfQxus3o6ujss5gn3qoTgiJ2RdeHuN9G31aiyT1PfziSe9w/DZE+EY7mNeiARF0epYtiM9rK4N0KKHClRTsdD/cT6cTPh2L8O/SfPS+3joaxTGqdtujOiTQ5/2Tif89mv1qxMxrWF1/ThOkfuyB25I1/ky73cMJcv8qWd+ZJn2Yhrch0W+pQ7vte0zesF9TfW8Wcq2M8jve2bnP1cytpJUy287r8RphtOlvIEcJLtSnbR21Hy9/7MAuuJGQfNqKEOG2Z8rrZOUI7v1KzCT1PfzpT4u+MQwDILnD475pyeDdXOMaW9zK+9pHgguxFRpsyuZ2VdN+9VWJ++HPHlbF3B76ytWXl8n1Pn6Ra5I3fkjnyRL/dyw1y+yJd25UuqX0L9FvqUO77XtNGrBfUsvhE+6VROa7J2Mm4x4jitUBxFsaLhZbjwuj/tcLKlUP6rwovaLwMXqZSgjJUhDrnZEuY319TwisrfzWGf20uWYx2fdE9T34o6ll+Ge58mf5915laO+cz/9LYvwvgFT2ZRn7SX+bSXceLbBc9n7eP6hGUeO8px0ZxNoT7z28UvZpcqqE/jFtJ5LeTPh1Y3eW2s6R0H5I7ckTvyRb5Myw1z+SJfmp8vkzgZ6rfQp9zxvaatxj3AHB7dkfK2+fIsu+N1ftyN8pgbceaJh1pSfrWo+9MMJ1sSn3CcquCiFucfGxymtSOnIpzJOg2LWMxyeP6v5xawz7ztYI0r/aT1rahjGYf4PRlGr3Yd68vFrI7GC0wcwjVuqNd/QzXDY7SXxbaXQW+G/vC8y2H8MMRJt/h5cX7Gs9mXm6MLbFsbEgJ53PZbFujjnM353fdreJ0Zd7w39ds6Se7IHbkjX+TL3dwwly/ypZn5Mq13Q/0W+pQ7vte02ars+pYySiYuehsf9Lwc+nN1x7fIT2RZk9efjDfQPw71WLuwdXV/f5huWpZB/8kCs+yXg7NZp2DYcFDGpy97s0q3aEtzBf08x32eKCjHy6H6BQTqUt9SOpbRyqwjcLNkHYxz+u2ac1loL/NxJsxmyOio7a8Fl/PakD+P2ahrxv6CLxwPFNTRLTW8zox7c+SwPlsnyR25I3fki3y5mxvm8kW+NDNfpjVcrjtqfKxyx/eaNomjBE+Gal+kiCMxDvS21S0ts1rU/TiH099jtkmDNgZZfOr7aRaC1wc+Mw6disOt4hPxOBn+wzmfEzsL8Qn62wU/twgbsovypjnv9/UsnG9l5RmfRMU3jOL8R8saUOknrW+pHcvBMIxlEp/SXcg6mkv7if//+ezfYsdr0U/itBdm8aXl46ye3xyoS1ezLzPxafWziZ+1K+QPha3rdWf4AePnYTFvIiF35I7ckS/ypW7cMJcv8qWb+fJEuPthhdyRO8xXHJUT18CI02yVvXkeX5KI9/7ig6GNHSkvdR8SlO1YAtX4Iqfdnaz5sW/IbgpscBqROyBf5Mv/uGEuX+imeEP4Vratlztyh4WKN35/DPdOKRQfOMaHRHHh0LiWYRz50OX56tV90LGEWob47Zx2t0cRIXcA+dI4bpjLF5A7cofFiVNuDT/AiSNXHlI0gI4l1N+LBe1OoCN3APnSzPIfN5UI8gXkDsxOnHP8XLh3Ad51NTzWdU4X6FgC9zqe0+YuKB7kDiBfQL6A3IEkj4T+tCuD9S/Ox1/HKZKe6W03Qn/edEDHEhhwNafNvad4kDuAfAH5AnIHCj0V+gt3Dta9a6GeCwhvDf21DuIxHnbqQMcS+NczBW3uWUWE3AHkC8gXkDuQa3e4dw79+Pb2kzU81r0Dx3jWqQMdS+BuH+a0t/i0eZkiQu4A8gXkC8gdGOvwmLoX1w35a2CLUwOd7m0netsbob9A95o5Huf92b6Xju+/ve1Bpw90LIG7XcppbycVD3JH7oB8AfkCcgdGijegvyq43qdsN7LPeSf0p0pZMYNjjZ97Ody9CKmFcEHHEhiysaC97W5A5yReE/b3ts+DYZbIHZAv8gX5AnJH7jAfj4b+G9r/zGC709vO97aPettLWR2ZRBxZsb23/Tj0+Vd62zp1H3QsgXsdKGhvdXnavDILzh297f3Qf/L+14jjfdwpRe6AfJEvyBeQO3KHGXsx9Bfz/GeOW7w5/1lv25NlyOpw91RD8a30R7J/2xf6IytujPicXxbQJtR90LGExvg5p62dr8kx3knsPFxzOpE7IF/kC/IF5I7cYYbiDeoPw3xvlFe5fRfmP2e5ug8V+FrHEubioYK29m5NjnNL1u7jk+ijwbyEyB2QL/IF+QLIHeYvTmHyY2juzfIjYTGL36r7UIHvChr4i4oIKvFaQVt7pqbH/c2Y433FKUXugHyRL8gXkDtyhxmI84iPmoIlLpwZpxc51ts+CP3pUg5k/zv+9z/D4m+Ux2N8Qd2HZiuaA2q3IoJKnM9pZ7fCYp48pzg95pjXOaXIHZAv8gX5AnJH7lChOC/4J0Pn6IfQnyM89VzFucbj29UnwnznPb8d+vOFP6DuQ7MtD8VzG32imGBqOwva2Y81PvbrI473N6cUuQPyRb4gX0DuyB0qtib0F86M1/TjvW3DlJ8XH+DEKUriG+hXw+xulMeMeVjdh3Z4KaHha0QwnWfD6JWyB7e/e9uqGh77+jHH+7HTitwB+SJfkC8gd+QOM7AtO2ez8Hhvezv0F4q+Faa7UX6ut70R+m+015W6DyXd39suJl4E3lJcUEp8ih3n7vusRNjGleYfq9nf8cqYY93mFCN3QL7IF+QLyB25Q8NtCv3pW+JUKnERzLgeRpzGJd5M/zvbbob+Q9c4R3qcNz0+pF3VkL9P3YdEcY6i17LGXubJ2dfZRWStIoSRPskC9lwWqpM+pb4Q+nOtxSe+cUXrVxf4N30+4vjuZF9MQe6AfJEvyBeQO3IH6kvdhxx7so5h0fCp1C02rviE7a8sAIHZLRzy1QL/pj9GHM8PTjVyB+SLfEG+gNyRO1B76j7kOBL+HUpS9faF4oVWemRMR/ddRYPcAeQL8gWQO6DuA0CX7BwTrs8qGgDkCwByB9R9AOiSUQv7xIVPlikaAOQLAHIH1H0A6JLLI8L1tGIBQL4AIHdA3QeALlkbRg/del3RACBfAJA7oO4DQJfsGBOuGxUNAPIFALkD6j4AdMmJEcF6VbEAIF8AkDug7gNA11waEa4nFAsA8gUAuQPqPgB0yZoweujWTkUDgHwBQO6Aug8AXTJurrM1igYA+QKA3AF1HwC65NiIYL2oWACQLwDIHVD3AaBrLo4I1yOKBQD5AoDcAXUfALpkZRg9dGurogFAvgAgd0DdB4Au2ToiWG/3tuUjfvbR3rZdkQEgXwCQO6DuA0AbvT0iXL8b8XPxqfWF3nZKkQEgXwCQO6DuA0AbnRwRrm+O+LkTve1qsMo2APIFALkD6j4AtNT5EeG6eehnDmT//UXFBYB8AUDugLoPAG11a0S4Lhv499ez//aBogJAvgAgd0DdB4A2G7Wa9sbetrq3Hc3+9xnFBIB8AUDugLoPAG13dUzALm3f97b7FBMA8gUAuQPqPgC03Uc5wXqst61QRADIFwDkDqj7ANAF8UlzHKZ1vbf93duu9LbPetuTigYA+QKA3IHu1P3/A78m6JRYHOMtAAABoHRFWHRNYXRoTUwAPG1hdGggeG1sbnM9Imh0dHA6Ly93d3cudzMub3JnLzE5OTgvTWF0aC9NYXRoTUwiPjxtc3R5bGUgbWF0aHNpemU9IjE2cHgiPjxtbz5cPC9tbz48bWk+ZHY8L21pPjxtaT50PC9taT48bW8+XDwvbW8+PG1pPnBkdjwvbWk+PG1pPlQ8L21pPjxtb3Zlcj48bXN1Yj48bWk+cTwvbWk+PG1pPmk8L21pPjwvbXN1Yj48bW8+JiN4MkQ5OzwvbW8+PC9tb3Zlcj48bW8+LTwvbW8+PG1vPlw8L21vPjxtaT5wZHY8L21pPjxtaT5UPC9taT48bXN1Yj48bWk+cTwvbWk+PG1pPmk8L21pPjwvbXN1Yj48bW8+KzwvbW8+PG1vPlw8L21vPjxtaT5wZHY8L21pPjxtaT5WPC9taT48bXN1Yj48bWk+cTwvbWk+PG1pPmk8L21pPjwvbXN1Yj48bW8+PTwvbW8+PG1zdWI+PG1pPlE8L21pPjxtaT5pPC9taT48L21zdWI+PC9tc3R5bGU+PC9tYXRoPn64tMkAAAAASUVORK5CYII=\&quot;,\&quot;slideId\&quot;:282,\&quot;accessibleText\&quot;:\&quot;backslash dv t backslash pdv T stack q subscript i with dot on top minus backslash pdv T q subscript i plus backslash pdv V q subscript i equals Q subscript i\&quot;,\&quot;imageHeight\&quot;:15.846461949265686}]&quot;"/>
  </we:properties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5BAC90D-80E7-48EE-8E59-8B489434F835}">
  <we:reference id="wa200004052" version="1.0.0.2" store="en-US" storeType="OMEX"/>
  <we:alternateReferences>
    <we:reference id="wa200004052" version="1.0.0.2" store="WA200004052" storeType="OMEX"/>
  </we:alternateReferences>
  <we:properties>
    <we:property name="holatex.main" value="{&quot;pictures&quot;:[{&quot;name&quot;:&quot;Latex&quot;,&quot;code&quot;:&quot;\\begin{document}\n\\center\n\\Large\n\n\nL(q_i, \\dot{q_i}, t) = T( \\dot{q_i}, t) - V( q_i, t) \n\\end{document}&quot;},{&quot;name&quot;:&quot;Latex&quot;,&quot;code&quot;:&quot;\\begin{document}\n\\center\n\\Large\n\n\nL(q_i, \\dot{q_i}, t) = T( \\dot{q_i}, t) - V( q_i, t) \n\\end{document}&quot;},{&quot;name&quot;:&quot;Latex&quot;,&quot;code&quot;:&quot;\\begin{document}\n\\center\n\\Large\n\\medskip\n\n$L(q_i, \\dot{q_i}, t) = T( \\dot{q_i}, t) - V( q_i, t) $\n\n$T  = T_b + T_p $\n\n$T_b = \\frac{1}{2}m_b(\\dot{x}^2 +\\dot{y}^2) +\n\\frac{1}{2}\\frac{J_b}{r^2}(\\dot{x}^2 +\\dot{y}^2) =\n\\frac{1}{2} \\left( m_b + \\frac{J_b}{r_{b}^2} \\right) (\\dot{x}^2 +\\dot{y}^2)$\n\n$\\frac{1}{2} (J_b + J_p) \\left( \\dot{\\alpha}^2 +\\dot{\\beta}^2 \\right) + \\frac{1}{2} m_b \\left( x\\dot{\\alpha} + y\\dot{\\beta} \\right)^2 $\n\n\\end{document}&quot;},{&quot;name&quot;:&quot;Latex&quot;,&quot;code&quot;:&quot;\\begin{document}\n\\Large\n\\medskip\n\n$L(q_i, \\dot{q_i}, t) = T( \\dot{q_i}, t) - V( q_i, t) $\n\n\\end{document}&quot;},{&quot;name&quot;:&quot;Latex&quot;,&quot;code&quot;:&quot;\\begin{document}\n\\Large\n\\medskip\n\n$T  = T_b + T_p $\n\n$T_b = \\frac{1}{2}m_b(\\dot{x}^2 +\\dot{y}^2) +\n\\frac{1}{2}\\frac{J_b}{r^2}(\\dot{x}^2 +\\dot{y}^2) =\n\\frac{1}{2} \\left( m_b + \\frac{J_b}{r_{b}^2} \\right) (\\dot{x}^2 +\\dot{y}^2)$\n\n$T_p = \\frac{1}{2} (J_b + J_p) \\left( \\dot{\\alpha}^2 +\\dot{\\beta}^2 \\right) + \\frac{1}{2} m_b \\left( x\\dot{\\alpha} + y\\dot{\\beta} \\right)^2$\n\n\\end{document}&quot;},{&quot;name&quot;:&quot;Latex&quot;,&quot;code&quot;:&quot;\\begin{document}\n\\Large\n\\medskip\n\n$T  = T_b + T_p $\n\n$T_b = \\frac{1}{2}m_b(\\dot{x}^2 +\\dot{y}^2) +\n\\frac{1}{2}\\frac{J_b}{r^2}(\\dot{x}^2 +\\dot{y}^2)$ \n\n$ \\;\\;\\;\\;\\:   = \\frac{1}{2} \\left( m_b + \\frac{J_b}{r_{b}^2} \\right) (\\dot{x}^2 +\\dot{y}^2)$\n\n$T_p = \\frac{1}{2} (J_b + J_p) \\left( \\dot{\\alpha}^2 +\\dot{\\beta}^2 \\right) + \\frac{1}{2} m_b \\left( x\\dot{\\alpha} + y\\dot{\\beta} \\right)^2$\n\n\\end{document}&quot;},{&quot;name&quot;:&quot;Latex&quot;,&quot;code&quot;:&quot;\\begin{document}\n\\Large\n\\medskip\n\n$V = m_bgh = m_bg(x\\sin{\\alpha} + y\\sin{\\beta})   $\n\n\n\\end{document}&quot;},{&quot;name&quot;:&quot;Latex&quot;,&quot;code&quot;:&quot;\\begin{document}\n\\Large\n\\medskip\n\n$V = m_bgh = m_bg(x\\sin{\\alpha} + y\\sin{\\beta})   $\n\n\n\\end{document}&quot;},{&quot;name&quot;:&quot;Latex&quot;,&quot;code&quot;:&quot;\\begin{document}\n\\Large\n\\medskip\n\n$V = m_bgh = m_bg(x\\sin{\\alpha} + y\\sin{\\beta})   $\n\n\n\\end{document}&quot;},{&quot;name&quot;:&quot;Latex&quot;,&quot;code&quot;:&quot;\\begin{document}\n\\center\n\\Large\nCalculus\n\\medskip\n\n$\\tau_x = (J_b + J_p + m_bx^2)\\ddot{\\alpha}  + 2m_bx\\dot{x}\\dot{\\alpha} +m_bxy\\ddot{\\beta} +m_b\\dot{x}y\\dot{\\beta} + m_bx\\dot{y}\\dot{\\beta} - m_bgx\\cos{\\alpha}$\n\n\n\\end{document}&quot;},{&quot;name&quot;:&quot;Latex&quot;,&quot;code&quot;:&quot;\\begin{document}\n\n\\Large\n\n\\medskip\n\n$X=(x_1,x_2,x_3,x_4,x_5,x_6,x_7,x_8) = (x,\\dot{x},\\alpha,\\dot{\\alpha},y,\\dot{y},\\beta,\\dot{\\beta})$\n\\end{document}&quot;},{&quot;name&quot;:&quot;Latex&quot;,&quot;code&quot;:&quot;\\begin{document}\n\n\\Large\n\n\\medskip\n\n$\\frac{\\Theta_l(s)}{\\Theta_r(s)} = \\frac{224.8}{s^2 + 22.33s + 225.4} $\n\\end{document}&quot;}]}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24232</TotalTime>
  <Words>965</Words>
  <Application>Microsoft Office PowerPoint</Application>
  <PresentationFormat>On-screen Show (16:9)</PresentationFormat>
  <Paragraphs>235</Paragraphs>
  <Slides>43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Figtree Black</vt:lpstr>
      <vt:lpstr>Cambria Math</vt:lpstr>
      <vt:lpstr>Arial</vt:lpstr>
      <vt:lpstr>Hanken Grotesk</vt:lpstr>
      <vt:lpstr>Lato</vt:lpstr>
      <vt:lpstr>Elegant Black &amp; White Thesis Defense by Slidesgo</vt:lpstr>
      <vt:lpstr> Modelling, Control, and Experimental Validation of a Ball and Plate System</vt:lpstr>
      <vt:lpstr>Table of contents</vt:lpstr>
      <vt:lpstr>Introduction and Motivation</vt:lpstr>
      <vt:lpstr>Control Theory</vt:lpstr>
      <vt:lpstr>ECEP</vt:lpstr>
      <vt:lpstr>Ball and Plate Balancing System (BPS)</vt:lpstr>
      <vt:lpstr>PowerPoint Presentation</vt:lpstr>
      <vt:lpstr>BPS advantages</vt:lpstr>
      <vt:lpstr>Plant Selection and Implementation</vt:lpstr>
      <vt:lpstr>Plant selection based on degree of freedom</vt:lpstr>
      <vt:lpstr>Mechanical design</vt:lpstr>
      <vt:lpstr>Electrical parts selection</vt:lpstr>
      <vt:lpstr>Five Wire Resistive Touch Screen</vt:lpstr>
      <vt:lpstr>Electrical connection</vt:lpstr>
      <vt:lpstr>The final form of the BPS system</vt:lpstr>
      <vt:lpstr>Mathematical Modelling</vt:lpstr>
      <vt:lpstr>The system is divided into:</vt:lpstr>
      <vt:lpstr>Assumptions</vt:lpstr>
      <vt:lpstr>Euler Lagrange Formula</vt:lpstr>
      <vt:lpstr>Kinetic and potential energy</vt:lpstr>
      <vt:lpstr>Equation of motion</vt:lpstr>
      <vt:lpstr>Simplification and linearization</vt:lpstr>
      <vt:lpstr>Linkge gain</vt:lpstr>
      <vt:lpstr>MG995 Servomotor</vt:lpstr>
      <vt:lpstr>Overall model</vt:lpstr>
      <vt:lpstr>Root locus with no controller</vt:lpstr>
      <vt:lpstr>Control Design and Challenges</vt:lpstr>
      <vt:lpstr>Designing steps</vt:lpstr>
      <vt:lpstr>Control Requirements</vt:lpstr>
      <vt:lpstr>Continuous time Simulink model for PID controller</vt:lpstr>
      <vt:lpstr>Discrete simulink model with practical adjustment PID</vt:lpstr>
      <vt:lpstr>Tuned PID parameters</vt:lpstr>
      <vt:lpstr>Simulink model with practical adjustment PID</vt:lpstr>
      <vt:lpstr>Challenges and limitation</vt:lpstr>
      <vt:lpstr>Challenges and limitation</vt:lpstr>
      <vt:lpstr>Challenges and limitation</vt:lpstr>
      <vt:lpstr>Results and Validation</vt:lpstr>
      <vt:lpstr>Validation of modelling and linearization</vt:lpstr>
      <vt:lpstr>Experimental response and control action</vt:lpstr>
      <vt:lpstr>Simulation response and control action</vt:lpstr>
      <vt:lpstr>Conclusions and Recommendations</vt:lpstr>
      <vt:lpstr>Conclusions and Future work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Modeling, Control, and Experimental Validation of a Ball and Plate System</dc:title>
  <dc:creator>M S Baayou</dc:creator>
  <cp:lastModifiedBy>M S Baayou</cp:lastModifiedBy>
  <cp:revision>10</cp:revision>
  <dcterms:modified xsi:type="dcterms:W3CDTF">2024-02-14T22:44:34Z</dcterms:modified>
</cp:coreProperties>
</file>